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7" r:id="rId6"/>
    <p:sldId id="266" r:id="rId7"/>
    <p:sldId id="288" r:id="rId8"/>
    <p:sldId id="276" r:id="rId9"/>
    <p:sldId id="261" r:id="rId10"/>
    <p:sldId id="262" r:id="rId11"/>
    <p:sldId id="263" r:id="rId12"/>
    <p:sldId id="268" r:id="rId13"/>
    <p:sldId id="289" r:id="rId14"/>
    <p:sldId id="269" r:id="rId15"/>
    <p:sldId id="271" r:id="rId16"/>
    <p:sldId id="270" r:id="rId17"/>
    <p:sldId id="272" r:id="rId18"/>
    <p:sldId id="274" r:id="rId19"/>
    <p:sldId id="290" r:id="rId20"/>
    <p:sldId id="275" r:id="rId21"/>
    <p:sldId id="273" r:id="rId22"/>
    <p:sldId id="277" r:id="rId23"/>
    <p:sldId id="278" r:id="rId24"/>
    <p:sldId id="291" r:id="rId25"/>
    <p:sldId id="279" r:id="rId26"/>
    <p:sldId id="281" r:id="rId27"/>
    <p:sldId id="280" r:id="rId28"/>
    <p:sldId id="282" r:id="rId29"/>
    <p:sldId id="283" r:id="rId30"/>
    <p:sldId id="284" r:id="rId31"/>
    <p:sldId id="285" r:id="rId32"/>
    <p:sldId id="286"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3BBC-35EA-07EB-7431-C5B2BC691D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126868-1E31-4902-07BB-2F5023543A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C23F6-9F6F-9EAF-6975-3FD745362EA8}"/>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5" name="Footer Placeholder 4">
            <a:extLst>
              <a:ext uri="{FF2B5EF4-FFF2-40B4-BE49-F238E27FC236}">
                <a16:creationId xmlns:a16="http://schemas.microsoft.com/office/drawing/2014/main" id="{8CF04E4D-2F43-46C1-4822-8EE36CD7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2CA97-BED1-F526-AECE-7C6AB73FC3C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855645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04F4-0D96-D3EB-59A6-8B9EF3E3D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DEE4D4-1218-2834-5D63-676C36BC4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3150A-4764-15DE-F7C7-00073E61C6B8}"/>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5" name="Footer Placeholder 4">
            <a:extLst>
              <a:ext uri="{FF2B5EF4-FFF2-40B4-BE49-F238E27FC236}">
                <a16:creationId xmlns:a16="http://schemas.microsoft.com/office/drawing/2014/main" id="{2376E5DF-F36C-4C56-FFC2-D0B9D4C87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7CF4F-207E-D4D0-CF6E-C1826596A36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53606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03C5CD-8AD8-96A2-C5C2-516792D53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B28BD-0383-FCC6-64CC-28BC4533DC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9E841-796A-F58F-F162-84C31B654AF5}"/>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5" name="Footer Placeholder 4">
            <a:extLst>
              <a:ext uri="{FF2B5EF4-FFF2-40B4-BE49-F238E27FC236}">
                <a16:creationId xmlns:a16="http://schemas.microsoft.com/office/drawing/2014/main" id="{C34E3071-58E7-D8E1-177B-005AE12B0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F2960-420A-1751-6E81-085EFEBC39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1119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8ACD-6C9B-AF9D-E19D-7310302929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E45C7-5379-F85A-9942-7AFEF04B7B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43687-43BF-F434-22C7-DE08B7F0DAA0}"/>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5" name="Footer Placeholder 4">
            <a:extLst>
              <a:ext uri="{FF2B5EF4-FFF2-40B4-BE49-F238E27FC236}">
                <a16:creationId xmlns:a16="http://schemas.microsoft.com/office/drawing/2014/main" id="{BF72CF03-5DC9-ED4D-C36E-891C2F49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9CF9C-B1D1-6A27-EE52-32326B754EE0}"/>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99987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4412-E444-CF03-00BE-96A5DD4F4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3B403B-585B-CBCE-709C-F9B8CA27E9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F7601-1205-0C38-328D-D3A24CE444E6}"/>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5" name="Footer Placeholder 4">
            <a:extLst>
              <a:ext uri="{FF2B5EF4-FFF2-40B4-BE49-F238E27FC236}">
                <a16:creationId xmlns:a16="http://schemas.microsoft.com/office/drawing/2014/main" id="{24473254-9B55-DA0F-D675-003525ED2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4E144-145E-1B69-BEEC-B9278C15873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12898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A573-6732-6317-C2F3-9591FCBCB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36464-7E35-59BC-D678-FCBED5AF21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EAFC24-4F2E-4E30-4FB3-B6BDF3FEB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60DBE7-AF9A-2474-AA1E-EC54F3A8F7AC}"/>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6" name="Footer Placeholder 5">
            <a:extLst>
              <a:ext uri="{FF2B5EF4-FFF2-40B4-BE49-F238E27FC236}">
                <a16:creationId xmlns:a16="http://schemas.microsoft.com/office/drawing/2014/main" id="{316675FA-C746-6327-871F-91380584B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11003-417F-1A9D-CBC4-FD40104EB04B}"/>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757855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73A7-0998-C0B8-7D27-2AF68FA14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8DBEE8-843C-DB8C-5AC3-A4575A9BF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C8411-825F-9A8E-AD66-D93797554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5D765-47E4-CC9A-60CE-E5D6A5E205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14A9E1-EE71-99B7-2C9F-3B20A4410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AD8C9-2A21-ADC3-FEB0-21F01807F8D4}"/>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8" name="Footer Placeholder 7">
            <a:extLst>
              <a:ext uri="{FF2B5EF4-FFF2-40B4-BE49-F238E27FC236}">
                <a16:creationId xmlns:a16="http://schemas.microsoft.com/office/drawing/2014/main" id="{B7E64C2E-F6CE-98EB-ECCE-39C16FD70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3F2E2-E804-53F5-53CA-F7A46286CF8C}"/>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48284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931-F64C-5951-5CA2-43DA3D34A4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EEA790-389B-BEBE-CEBA-5623535094B1}"/>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4" name="Footer Placeholder 3">
            <a:extLst>
              <a:ext uri="{FF2B5EF4-FFF2-40B4-BE49-F238E27FC236}">
                <a16:creationId xmlns:a16="http://schemas.microsoft.com/office/drawing/2014/main" id="{C1F84923-3C31-48BF-3DA8-56573DF87F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C6A7B-89FF-65DF-0C02-D979A2A29B34}"/>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15430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9B74A-2CA4-8610-BA81-F7A022783F74}"/>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3" name="Footer Placeholder 2">
            <a:extLst>
              <a:ext uri="{FF2B5EF4-FFF2-40B4-BE49-F238E27FC236}">
                <a16:creationId xmlns:a16="http://schemas.microsoft.com/office/drawing/2014/main" id="{DD5E9532-C114-4F06-CF73-DDF9A00C6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AE1C0F-E90D-8553-B4A5-48956B315219}"/>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506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431A-1FCE-06F1-6435-3BC8CF327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B1503E-8D92-F44B-9722-74C20DB181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255D98-58BF-B8D5-C928-DAF30E7E2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2CBB4-5BF6-742F-C827-FEA716CF3AFB}"/>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6" name="Footer Placeholder 5">
            <a:extLst>
              <a:ext uri="{FF2B5EF4-FFF2-40B4-BE49-F238E27FC236}">
                <a16:creationId xmlns:a16="http://schemas.microsoft.com/office/drawing/2014/main" id="{C01488EE-7365-C301-AF05-153891C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AF5EA-90C8-5927-6839-4251BEE250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32120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AA97-1399-EDF1-6BE1-4C0050E63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48ECF8-C892-4B60-A812-8ADEEB7CE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F9A270-10F5-CA29-EA4C-001E75F97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5665E-BBE5-17E2-5466-97BAC4027604}"/>
              </a:ext>
            </a:extLst>
          </p:cNvPr>
          <p:cNvSpPr>
            <a:spLocks noGrp="1"/>
          </p:cNvSpPr>
          <p:nvPr>
            <p:ph type="dt" sz="half" idx="10"/>
          </p:nvPr>
        </p:nvSpPr>
        <p:spPr/>
        <p:txBody>
          <a:bodyPr/>
          <a:lstStyle/>
          <a:p>
            <a:fld id="{6A33413C-AEC9-4C89-B690-BC14B2CA73D0}" type="datetimeFigureOut">
              <a:rPr lang="en-US" smtClean="0"/>
              <a:t>6/26/2023</a:t>
            </a:fld>
            <a:endParaRPr lang="en-US"/>
          </a:p>
        </p:txBody>
      </p:sp>
      <p:sp>
        <p:nvSpPr>
          <p:cNvPr id="6" name="Footer Placeholder 5">
            <a:extLst>
              <a:ext uri="{FF2B5EF4-FFF2-40B4-BE49-F238E27FC236}">
                <a16:creationId xmlns:a16="http://schemas.microsoft.com/office/drawing/2014/main" id="{DC66C724-1485-4449-FF56-A8A838409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A52E1B-D41B-6AC1-6EF9-9DE0FF1C4B0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404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6A288-D5BB-8D21-E054-0DE7FA363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87FE2D-116C-52ED-6577-03E2CF123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4CACC-622A-E66B-1D92-56A204B7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33413C-AEC9-4C89-B690-BC14B2CA73D0}" type="datetimeFigureOut">
              <a:rPr lang="en-US" smtClean="0"/>
              <a:t>6/26/2023</a:t>
            </a:fld>
            <a:endParaRPr lang="en-US"/>
          </a:p>
        </p:txBody>
      </p:sp>
      <p:sp>
        <p:nvSpPr>
          <p:cNvPr id="5" name="Footer Placeholder 4">
            <a:extLst>
              <a:ext uri="{FF2B5EF4-FFF2-40B4-BE49-F238E27FC236}">
                <a16:creationId xmlns:a16="http://schemas.microsoft.com/office/drawing/2014/main" id="{8349FEE8-0480-4CB8-DC02-AB1F2F712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B7B53C-1773-F814-42B3-6A32AB4B3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C7F36-1FD4-442E-ADA5-A28FE1BA3ED9}" type="slidenum">
              <a:rPr lang="en-US" smtClean="0"/>
              <a:t>‹#›</a:t>
            </a:fld>
            <a:endParaRPr lang="en-US"/>
          </a:p>
        </p:txBody>
      </p:sp>
    </p:spTree>
    <p:extLst>
      <p:ext uri="{BB962C8B-B14F-4D97-AF65-F5344CB8AC3E}">
        <p14:creationId xmlns:p14="http://schemas.microsoft.com/office/powerpoint/2010/main" val="1785770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tapi.co/" TargetMode="External"/><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hyperlink" Target="https://github.com/dennisbakhuis/wookieepediascience" TargetMode="External"/><Relationship Id="rId4" Type="http://schemas.openxmlformats.org/officeDocument/2006/relationships/hyperlink" Target="https://starwars.fandom.com/wiki/Main_Page"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cartoon&#10;&#10;Description automatically generated">
            <a:extLst>
              <a:ext uri="{FF2B5EF4-FFF2-40B4-BE49-F238E27FC236}">
                <a16:creationId xmlns:a16="http://schemas.microsoft.com/office/drawing/2014/main" id="{E7962652-9BFC-2E6A-2ACC-414CCF0DF700}"/>
              </a:ext>
            </a:extLst>
          </p:cNvPr>
          <p:cNvPicPr>
            <a:picLocks noChangeAspect="1"/>
          </p:cNvPicPr>
          <p:nvPr/>
        </p:nvPicPr>
        <p:blipFill rotWithShape="1">
          <a:blip r:embed="rId2">
            <a:extLst>
              <a:ext uri="{28A0092B-C50C-407E-A947-70E740481C1C}">
                <a14:useLocalDpi xmlns:a14="http://schemas.microsoft.com/office/drawing/2010/main" val="0"/>
              </a:ext>
            </a:extLst>
          </a:blip>
          <a:srcRect l="5" t="558" r="21751"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549B1C-0D80-CE18-E1DB-3A3438AF171F}"/>
              </a:ext>
            </a:extLst>
          </p:cNvPr>
          <p:cNvSpPr>
            <a:spLocks noGrp="1"/>
          </p:cNvSpPr>
          <p:nvPr>
            <p:ph type="ctrTitle"/>
          </p:nvPr>
        </p:nvSpPr>
        <p:spPr>
          <a:xfrm>
            <a:off x="477981" y="1122363"/>
            <a:ext cx="4023360" cy="3204134"/>
          </a:xfrm>
        </p:spPr>
        <p:txBody>
          <a:bodyPr anchor="b">
            <a:normAutofit/>
          </a:bodyPr>
          <a:lstStyle/>
          <a:p>
            <a:pPr algn="l"/>
            <a:r>
              <a:rPr lang="en-US" sz="4800" dirty="0"/>
              <a:t>Star Trek VS Star Wars</a:t>
            </a:r>
          </a:p>
        </p:txBody>
      </p:sp>
      <p:sp>
        <p:nvSpPr>
          <p:cNvPr id="3" name="Subtitle 2">
            <a:extLst>
              <a:ext uri="{FF2B5EF4-FFF2-40B4-BE49-F238E27FC236}">
                <a16:creationId xmlns:a16="http://schemas.microsoft.com/office/drawing/2014/main" id="{E4E8B2AF-3AFD-D5F6-BB0C-DDAD329D69FD}"/>
              </a:ext>
            </a:extLst>
          </p:cNvPr>
          <p:cNvSpPr>
            <a:spLocks noGrp="1"/>
          </p:cNvSpPr>
          <p:nvPr>
            <p:ph type="subTitle" idx="1"/>
          </p:nvPr>
        </p:nvSpPr>
        <p:spPr>
          <a:xfrm>
            <a:off x="477980" y="4872922"/>
            <a:ext cx="4023359" cy="1208141"/>
          </a:xfrm>
        </p:spPr>
        <p:txBody>
          <a:bodyPr>
            <a:normAutofit fontScale="92500" lnSpcReduction="20000"/>
          </a:bodyPr>
          <a:lstStyle/>
          <a:p>
            <a:pPr algn="l"/>
            <a:r>
              <a:rPr lang="en-US" sz="2000" dirty="0"/>
              <a:t>Which Universe Is Better?</a:t>
            </a:r>
          </a:p>
          <a:p>
            <a:pPr algn="l"/>
            <a:r>
              <a:rPr lang="en-US" sz="1500" dirty="0"/>
              <a:t>Wes Ward</a:t>
            </a:r>
          </a:p>
          <a:p>
            <a:pPr algn="l"/>
            <a:r>
              <a:rPr lang="en-US" sz="1500" dirty="0"/>
              <a:t>Capstone for Nashville Software School</a:t>
            </a:r>
          </a:p>
          <a:p>
            <a:pPr algn="l"/>
            <a:r>
              <a:rPr lang="en-US" sz="1500" dirty="0"/>
              <a:t>Data Analytics/DA8</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935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170545" y="0"/>
            <a:ext cx="7749310" cy="923330"/>
          </a:xfrm>
          <a:prstGeom prst="rect">
            <a:avLst/>
          </a:prstGeom>
          <a:noFill/>
        </p:spPr>
        <p:txBody>
          <a:bodyPr wrap="square" rtlCol="0">
            <a:spAutoFit/>
          </a:bodyPr>
          <a:lstStyle/>
          <a:p>
            <a:r>
              <a:rPr lang="en-US" sz="5400" dirty="0">
                <a:solidFill>
                  <a:schemeClr val="bg1"/>
                </a:solidFill>
              </a:rPr>
              <a:t>Character Weight Averages </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1929609"/>
            <a:ext cx="422842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male characters average 77kgs, while female characters average just over 56kgs.</a:t>
            </a:r>
          </a:p>
          <a:p>
            <a:pPr marL="285750" indent="-285750">
              <a:buFont typeface="Arial" panose="020B0604020202020204" pitchFamily="34" charset="0"/>
              <a:buChar char="•"/>
            </a:pPr>
            <a:r>
              <a:rPr lang="en-US" sz="2400" dirty="0">
                <a:solidFill>
                  <a:schemeClr val="bg1"/>
                </a:solidFill>
              </a:rPr>
              <a:t>Star Wars male characters average 80kgs, and female characters average 69kgs.</a:t>
            </a:r>
          </a:p>
        </p:txBody>
      </p:sp>
      <p:pic>
        <p:nvPicPr>
          <p:cNvPr id="5" name="Picture 4" descr="A picture containing text, screenshot, diagram, plot&#10;&#10;Description automatically generated">
            <a:extLst>
              <a:ext uri="{FF2B5EF4-FFF2-40B4-BE49-F238E27FC236}">
                <a16:creationId xmlns:a16="http://schemas.microsoft.com/office/drawing/2014/main" id="{6034D3DA-D91A-6691-1F0E-8383A1ECE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419" y="1071281"/>
            <a:ext cx="6426680" cy="4942722"/>
          </a:xfrm>
          <a:prstGeom prst="rect">
            <a:avLst/>
          </a:prstGeom>
        </p:spPr>
      </p:pic>
    </p:spTree>
    <p:extLst>
      <p:ext uri="{BB962C8B-B14F-4D97-AF65-F5344CB8AC3E}">
        <p14:creationId xmlns:p14="http://schemas.microsoft.com/office/powerpoint/2010/main" val="100946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5" name="Picture 14" descr="A picture containing constellation, space, galaxy, astronomy&#10;&#10;Description automatically generated">
            <a:extLst>
              <a:ext uri="{FF2B5EF4-FFF2-40B4-BE49-F238E27FC236}">
                <a16:creationId xmlns:a16="http://schemas.microsoft.com/office/drawing/2014/main" id="{3E09CCF8-22FD-9C45-CD68-1931667CF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447637" y="0"/>
            <a:ext cx="6816436" cy="923330"/>
          </a:xfrm>
          <a:prstGeom prst="rect">
            <a:avLst/>
          </a:prstGeom>
          <a:noFill/>
        </p:spPr>
        <p:txBody>
          <a:bodyPr wrap="square" rtlCol="0">
            <a:spAutoFit/>
          </a:bodyPr>
          <a:lstStyle/>
          <a:p>
            <a:r>
              <a:rPr lang="en-US" sz="5400" dirty="0">
                <a:solidFill>
                  <a:schemeClr val="bg1"/>
                </a:solidFill>
              </a:rPr>
              <a:t>Character Observations </a:t>
            </a:r>
          </a:p>
        </p:txBody>
      </p:sp>
      <p:pic>
        <p:nvPicPr>
          <p:cNvPr id="3" name="Picture 2" descr="A person and person in clothing&#10;&#10;Description automatically generated with low confidence">
            <a:extLst>
              <a:ext uri="{FF2B5EF4-FFF2-40B4-BE49-F238E27FC236}">
                <a16:creationId xmlns:a16="http://schemas.microsoft.com/office/drawing/2014/main" id="{DE7E2925-0BB0-C026-3D8E-CEB60985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58" y="1023078"/>
            <a:ext cx="4872182" cy="2657764"/>
          </a:xfrm>
          <a:prstGeom prst="rect">
            <a:avLst/>
          </a:prstGeom>
        </p:spPr>
      </p:pic>
      <p:pic>
        <p:nvPicPr>
          <p:cNvPr id="10" name="Picture 9" descr="A cartoon of a person with red hair and a black cape&#10;&#10;Description automatically generated with low confidence">
            <a:extLst>
              <a:ext uri="{FF2B5EF4-FFF2-40B4-BE49-F238E27FC236}">
                <a16:creationId xmlns:a16="http://schemas.microsoft.com/office/drawing/2014/main" id="{24F5FEB8-7380-263D-8420-46B137188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162" y="4418867"/>
            <a:ext cx="1472512" cy="1908256"/>
          </a:xfrm>
          <a:prstGeom prst="rect">
            <a:avLst/>
          </a:prstGeom>
        </p:spPr>
      </p:pic>
      <p:pic>
        <p:nvPicPr>
          <p:cNvPr id="12" name="Picture 11" descr="A picture containing clothing, person, human face, outdoor&#10;&#10;Description automatically generated">
            <a:extLst>
              <a:ext uri="{FF2B5EF4-FFF2-40B4-BE49-F238E27FC236}">
                <a16:creationId xmlns:a16="http://schemas.microsoft.com/office/drawing/2014/main" id="{B1CE0EAC-53F9-DF78-1779-7A5EB06C6C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418" y="2439133"/>
            <a:ext cx="2285430" cy="1782925"/>
          </a:xfrm>
          <a:prstGeom prst="rect">
            <a:avLst/>
          </a:prstGeom>
        </p:spPr>
      </p:pic>
      <p:pic>
        <p:nvPicPr>
          <p:cNvPr id="14" name="Picture 13" descr="A person holding an object&#10;&#10;Description automatically generated">
            <a:extLst>
              <a:ext uri="{FF2B5EF4-FFF2-40B4-BE49-F238E27FC236}">
                <a16:creationId xmlns:a16="http://schemas.microsoft.com/office/drawing/2014/main" id="{0B2D30B3-FAE2-C3C6-2E08-28BBBC4953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3736" y="4418867"/>
            <a:ext cx="1658112" cy="1679448"/>
          </a:xfrm>
          <a:prstGeom prst="rect">
            <a:avLst/>
          </a:prstGeom>
        </p:spPr>
      </p:pic>
      <p:sp>
        <p:nvSpPr>
          <p:cNvPr id="16" name="TextBox 15">
            <a:extLst>
              <a:ext uri="{FF2B5EF4-FFF2-40B4-BE49-F238E27FC236}">
                <a16:creationId xmlns:a16="http://schemas.microsoft.com/office/drawing/2014/main" id="{E0302D71-3B8E-8F60-1831-6BA26BBE1F78}"/>
              </a:ext>
            </a:extLst>
          </p:cNvPr>
          <p:cNvSpPr txBox="1"/>
          <p:nvPr/>
        </p:nvSpPr>
        <p:spPr>
          <a:xfrm>
            <a:off x="1016000" y="3983966"/>
            <a:ext cx="3768436" cy="923330"/>
          </a:xfrm>
          <a:prstGeom prst="rect">
            <a:avLst/>
          </a:prstGeom>
          <a:noFill/>
        </p:spPr>
        <p:txBody>
          <a:bodyPr wrap="square" rtlCol="0">
            <a:spAutoFit/>
          </a:bodyPr>
          <a:lstStyle/>
          <a:p>
            <a:r>
              <a:rPr lang="en-US" dirty="0">
                <a:solidFill>
                  <a:schemeClr val="bg1"/>
                </a:solidFill>
              </a:rPr>
              <a:t>Star Trek characters are easily categorized as manly men, diminutive women, or alien.</a:t>
            </a:r>
          </a:p>
        </p:txBody>
      </p:sp>
      <p:sp>
        <p:nvSpPr>
          <p:cNvPr id="18" name="TextBox 17">
            <a:extLst>
              <a:ext uri="{FF2B5EF4-FFF2-40B4-BE49-F238E27FC236}">
                <a16:creationId xmlns:a16="http://schemas.microsoft.com/office/drawing/2014/main" id="{47968C8D-2042-4782-79A9-350FAADD5BCD}"/>
              </a:ext>
            </a:extLst>
          </p:cNvPr>
          <p:cNvSpPr txBox="1"/>
          <p:nvPr/>
        </p:nvSpPr>
        <p:spPr>
          <a:xfrm>
            <a:off x="7663412" y="1120139"/>
            <a:ext cx="3768436" cy="1477328"/>
          </a:xfrm>
          <a:prstGeom prst="rect">
            <a:avLst/>
          </a:prstGeom>
          <a:noFill/>
        </p:spPr>
        <p:txBody>
          <a:bodyPr wrap="square" rtlCol="0">
            <a:spAutoFit/>
          </a:bodyPr>
          <a:lstStyle/>
          <a:p>
            <a:r>
              <a:rPr lang="en-US" dirty="0">
                <a:solidFill>
                  <a:schemeClr val="bg1"/>
                </a:solidFill>
              </a:rPr>
              <a:t>Star Wars is primarily male characters, but female characters are not damsels in distress. They typically have equal footing and standing as male characters. </a:t>
            </a:r>
          </a:p>
        </p:txBody>
      </p:sp>
      <p:sp>
        <p:nvSpPr>
          <p:cNvPr id="19" name="TextBox 18">
            <a:extLst>
              <a:ext uri="{FF2B5EF4-FFF2-40B4-BE49-F238E27FC236}">
                <a16:creationId xmlns:a16="http://schemas.microsoft.com/office/drawing/2014/main" id="{7292F4A8-E326-3C58-983A-2D991BB48BF0}"/>
              </a:ext>
            </a:extLst>
          </p:cNvPr>
          <p:cNvSpPr txBox="1"/>
          <p:nvPr/>
        </p:nvSpPr>
        <p:spPr>
          <a:xfrm>
            <a:off x="4247637" y="5423131"/>
            <a:ext cx="3676072" cy="923330"/>
          </a:xfrm>
          <a:prstGeom prst="rect">
            <a:avLst/>
          </a:prstGeom>
          <a:noFill/>
        </p:spPr>
        <p:txBody>
          <a:bodyPr wrap="square" rtlCol="0">
            <a:spAutoFit/>
          </a:bodyPr>
          <a:lstStyle/>
          <a:p>
            <a:pPr algn="r"/>
            <a:r>
              <a:rPr lang="en-US" dirty="0">
                <a:solidFill>
                  <a:schemeClr val="bg1"/>
                </a:solidFill>
              </a:rPr>
              <a:t>While there are not many, non-binary characters are also integral to the Star Wars universe.</a:t>
            </a:r>
          </a:p>
        </p:txBody>
      </p:sp>
    </p:spTree>
    <p:extLst>
      <p:ext uri="{BB962C8B-B14F-4D97-AF65-F5344CB8AC3E}">
        <p14:creationId xmlns:p14="http://schemas.microsoft.com/office/powerpoint/2010/main" val="192865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Species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2210156" y="1477531"/>
            <a:ext cx="3158837" cy="4062651"/>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Many fields to categorize </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Warp Capable</a:t>
            </a:r>
          </a:p>
          <a:p>
            <a:pPr marL="285750" indent="-285750">
              <a:buFont typeface="Arial" panose="020B0604020202020204" pitchFamily="34" charset="0"/>
              <a:buChar char="•"/>
            </a:pPr>
            <a:r>
              <a:rPr lang="en-US" dirty="0">
                <a:solidFill>
                  <a:schemeClr val="bg1"/>
                </a:solidFill>
              </a:rPr>
              <a:t>Extra Galactic</a:t>
            </a:r>
          </a:p>
          <a:p>
            <a:pPr marL="285750" indent="-285750">
              <a:buFont typeface="Arial" panose="020B0604020202020204" pitchFamily="34" charset="0"/>
              <a:buChar char="•"/>
            </a:pPr>
            <a:r>
              <a:rPr lang="en-US" dirty="0">
                <a:solidFill>
                  <a:schemeClr val="bg1"/>
                </a:solidFill>
              </a:rPr>
              <a:t>Spaceborne</a:t>
            </a:r>
          </a:p>
          <a:p>
            <a:pPr marL="285750" indent="-285750">
              <a:buFont typeface="Arial" panose="020B0604020202020204" pitchFamily="34" charset="0"/>
              <a:buChar char="•"/>
            </a:pPr>
            <a:r>
              <a:rPr lang="en-US" dirty="0">
                <a:solidFill>
                  <a:schemeClr val="bg1"/>
                </a:solidFill>
              </a:rPr>
              <a:t>Humanoid</a:t>
            </a:r>
          </a:p>
          <a:p>
            <a:pPr marL="285750" indent="-285750">
              <a:buFont typeface="Arial" panose="020B0604020202020204" pitchFamily="34" charset="0"/>
              <a:buChar char="•"/>
            </a:pPr>
            <a:r>
              <a:rPr lang="en-US" dirty="0" err="1">
                <a:solidFill>
                  <a:schemeClr val="bg1"/>
                </a:solidFill>
              </a:rPr>
              <a:t>Reptillian</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Non-corporeal</a:t>
            </a:r>
          </a:p>
          <a:p>
            <a:pPr marL="285750" indent="-285750">
              <a:buFont typeface="Arial" panose="020B0604020202020204" pitchFamily="34" charset="0"/>
              <a:buChar char="•"/>
            </a:pPr>
            <a:r>
              <a:rPr lang="en-US" dirty="0" err="1">
                <a:solidFill>
                  <a:schemeClr val="bg1"/>
                </a:solidFill>
              </a:rPr>
              <a:t>Transdimensional</a:t>
            </a:r>
            <a:endParaRPr lang="en-US" dirty="0">
              <a:solidFill>
                <a:schemeClr val="bg1"/>
              </a:solidFill>
            </a:endParaRPr>
          </a:p>
          <a:p>
            <a:r>
              <a:rPr lang="en-US" dirty="0">
                <a:solidFill>
                  <a:schemeClr val="bg1"/>
                </a:solidFill>
              </a:rPr>
              <a:t>The majority of these are Booleans, and there are no other physical descriptions.</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3785652"/>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to describe species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Average Height</a:t>
            </a:r>
          </a:p>
          <a:p>
            <a:pPr marL="285750" indent="-285750">
              <a:buFont typeface="Arial" panose="020B0604020202020204" pitchFamily="34" charset="0"/>
              <a:buChar char="•"/>
            </a:pPr>
            <a:r>
              <a:rPr lang="en-US" dirty="0">
                <a:solidFill>
                  <a:schemeClr val="bg1"/>
                </a:solidFill>
              </a:rPr>
              <a:t>Skin Colors</a:t>
            </a:r>
          </a:p>
          <a:p>
            <a:pPr marL="285750" indent="-285750">
              <a:buFont typeface="Arial" panose="020B0604020202020204" pitchFamily="34" charset="0"/>
              <a:buChar char="•"/>
            </a:pPr>
            <a:r>
              <a:rPr lang="en-US" dirty="0">
                <a:solidFill>
                  <a:schemeClr val="bg1"/>
                </a:solidFill>
              </a:rPr>
              <a:t>Hair Colors</a:t>
            </a:r>
          </a:p>
          <a:p>
            <a:pPr marL="285750" indent="-285750">
              <a:buFont typeface="Arial" panose="020B0604020202020204" pitchFamily="34" charset="0"/>
              <a:buChar char="•"/>
            </a:pPr>
            <a:r>
              <a:rPr lang="en-US" dirty="0">
                <a:solidFill>
                  <a:schemeClr val="bg1"/>
                </a:solidFill>
              </a:rPr>
              <a:t>Eye Colors</a:t>
            </a:r>
          </a:p>
          <a:p>
            <a:pPr marL="285750" indent="-285750">
              <a:buFont typeface="Arial" panose="020B0604020202020204" pitchFamily="34" charset="0"/>
              <a:buChar char="•"/>
            </a:pPr>
            <a:r>
              <a:rPr lang="en-US" dirty="0">
                <a:solidFill>
                  <a:schemeClr val="bg1"/>
                </a:solidFill>
              </a:rPr>
              <a:t>Distinctions (tendrils, face painting, horns, </a:t>
            </a:r>
            <a:r>
              <a:rPr lang="en-US" dirty="0" err="1">
                <a:solidFill>
                  <a:schemeClr val="bg1"/>
                </a:solidFill>
              </a:rPr>
              <a:t>etc</a:t>
            </a:r>
            <a:r>
              <a:rPr lang="en-US" dirty="0">
                <a:solidFill>
                  <a:schemeClr val="bg1"/>
                </a:solidFill>
              </a:rPr>
              <a:t>)</a:t>
            </a:r>
          </a:p>
          <a:p>
            <a:pPr marL="285750" indent="-285750">
              <a:buFont typeface="Arial" panose="020B0604020202020204" pitchFamily="34" charset="0"/>
              <a:buChar char="•"/>
            </a:pPr>
            <a:r>
              <a:rPr lang="en-US" dirty="0">
                <a:solidFill>
                  <a:schemeClr val="bg1"/>
                </a:solidFill>
              </a:rPr>
              <a:t>Social/Cultural Distinctions</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r>
              <a:rPr lang="en-US" dirty="0">
                <a:solidFill>
                  <a:schemeClr val="bg1"/>
                </a:solidFill>
              </a:rPr>
              <a:t>There are lots of descriptions, and very difficult to group together.</a:t>
            </a:r>
          </a:p>
        </p:txBody>
      </p:sp>
    </p:spTree>
    <p:extLst>
      <p:ext uri="{BB962C8B-B14F-4D97-AF65-F5344CB8AC3E}">
        <p14:creationId xmlns:p14="http://schemas.microsoft.com/office/powerpoint/2010/main" val="1302071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959604" y="2518510"/>
            <a:ext cx="3363985" cy="1323439"/>
          </a:xfrm>
          <a:prstGeom prst="rect">
            <a:avLst/>
          </a:prstGeom>
          <a:noFill/>
        </p:spPr>
        <p:txBody>
          <a:bodyPr wrap="square" rtlCol="0">
            <a:spAutoFit/>
          </a:bodyPr>
          <a:lstStyle/>
          <a:p>
            <a:r>
              <a:rPr lang="en-US" sz="8000" dirty="0">
                <a:solidFill>
                  <a:schemeClr val="bg1"/>
                </a:solidFill>
              </a:rPr>
              <a:t>Species </a:t>
            </a:r>
          </a:p>
        </p:txBody>
      </p:sp>
    </p:spTree>
    <p:extLst>
      <p:ext uri="{BB962C8B-B14F-4D97-AF65-F5344CB8AC3E}">
        <p14:creationId xmlns:p14="http://schemas.microsoft.com/office/powerpoint/2010/main" val="203701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1524734"/>
            <a:ext cx="422842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has 759 total species listed, of which, 501 were sentient.</a:t>
            </a:r>
          </a:p>
          <a:p>
            <a:pPr marL="285750" indent="-285750">
              <a:buFont typeface="Arial" panose="020B0604020202020204" pitchFamily="34" charset="0"/>
              <a:buChar char="•"/>
            </a:pPr>
            <a:r>
              <a:rPr lang="en-US" sz="2400" dirty="0">
                <a:solidFill>
                  <a:schemeClr val="bg1"/>
                </a:solidFill>
              </a:rPr>
              <a:t>Star Wars has 1051 total species listed, of which 422 were sentient.</a:t>
            </a:r>
          </a:p>
          <a:p>
            <a:pPr marL="285750" indent="-285750">
              <a:buFont typeface="Arial" panose="020B0604020202020204" pitchFamily="34" charset="0"/>
              <a:buChar char="•"/>
            </a:pPr>
            <a:r>
              <a:rPr lang="en-US" sz="2400" dirty="0">
                <a:solidFill>
                  <a:schemeClr val="bg1"/>
                </a:solidFill>
              </a:rPr>
              <a:t>Star Trek information had to compiled by determining humanoid and warp capable.</a:t>
            </a:r>
          </a:p>
          <a:p>
            <a:pPr marL="285750" indent="-285750">
              <a:buFont typeface="Arial" panose="020B0604020202020204" pitchFamily="34" charset="0"/>
              <a:buChar char="•"/>
            </a:pPr>
            <a:r>
              <a:rPr lang="en-US" sz="2400" dirty="0">
                <a:solidFill>
                  <a:schemeClr val="bg1"/>
                </a:solidFill>
              </a:rPr>
              <a:t>Star Wars involved cleaning data.</a:t>
            </a:r>
          </a:p>
        </p:txBody>
      </p:sp>
      <p:pic>
        <p:nvPicPr>
          <p:cNvPr id="5" name="Picture 4" descr="A picture containing text, screenshot, rectangle, diagram&#10;&#10;Description automatically generated">
            <a:extLst>
              <a:ext uri="{FF2B5EF4-FFF2-40B4-BE49-F238E27FC236}">
                <a16:creationId xmlns:a16="http://schemas.microsoft.com/office/drawing/2014/main" id="{45C2EE87-64BA-6E47-7CA7-7427532B0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490" y="1176191"/>
            <a:ext cx="6524323" cy="4947517"/>
          </a:xfrm>
          <a:prstGeom prst="rect">
            <a:avLst/>
          </a:prstGeom>
        </p:spPr>
      </p:pic>
    </p:spTree>
    <p:extLst>
      <p:ext uri="{BB962C8B-B14F-4D97-AF65-F5344CB8AC3E}">
        <p14:creationId xmlns:p14="http://schemas.microsoft.com/office/powerpoint/2010/main" val="162482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255"/>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272007" y="2007106"/>
            <a:ext cx="422842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has 66% of all species as sentient, where Star Wars is less than half.  </a:t>
            </a:r>
          </a:p>
          <a:p>
            <a:pPr marL="285750" indent="-285750">
              <a:buFont typeface="Arial" panose="020B0604020202020204" pitchFamily="34" charset="0"/>
              <a:buChar char="•"/>
            </a:pPr>
            <a:r>
              <a:rPr lang="en-US" sz="2400" dirty="0">
                <a:solidFill>
                  <a:schemeClr val="bg1"/>
                </a:solidFill>
              </a:rPr>
              <a:t>Star Trek information had to compiled by determining humanoid and warp capable.</a:t>
            </a:r>
          </a:p>
          <a:p>
            <a:pPr marL="285750" indent="-285750">
              <a:buFont typeface="Arial" panose="020B0604020202020204" pitchFamily="34" charset="0"/>
              <a:buChar char="•"/>
            </a:pPr>
            <a:r>
              <a:rPr lang="en-US" sz="2400" dirty="0">
                <a:solidFill>
                  <a:schemeClr val="bg1"/>
                </a:solidFill>
              </a:rPr>
              <a:t>Star Wars involved cleaning data.</a:t>
            </a:r>
          </a:p>
        </p:txBody>
      </p:sp>
      <p:pic>
        <p:nvPicPr>
          <p:cNvPr id="5" name="Picture 4" descr="A picture containing text, screenshot, font, diagram&#10;&#10;Description automatically generated">
            <a:extLst>
              <a:ext uri="{FF2B5EF4-FFF2-40B4-BE49-F238E27FC236}">
                <a16:creationId xmlns:a16="http://schemas.microsoft.com/office/drawing/2014/main" id="{7005FFAB-78D9-6475-53AF-761685DB8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833" y="1731927"/>
            <a:ext cx="3228174" cy="3394146"/>
          </a:xfrm>
          <a:prstGeom prst="rect">
            <a:avLst/>
          </a:prstGeom>
        </p:spPr>
      </p:pic>
      <p:pic>
        <p:nvPicPr>
          <p:cNvPr id="10" name="Picture 9" descr="A blue and orange pie chart&#10;&#10;Description automatically generated with medium confidence">
            <a:extLst>
              <a:ext uri="{FF2B5EF4-FFF2-40B4-BE49-F238E27FC236}">
                <a16:creationId xmlns:a16="http://schemas.microsoft.com/office/drawing/2014/main" id="{70B567FA-0CBB-C634-2ECF-B37B9EF11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36" y="1725304"/>
            <a:ext cx="3234473" cy="3400770"/>
          </a:xfrm>
          <a:prstGeom prst="rect">
            <a:avLst/>
          </a:prstGeom>
        </p:spPr>
      </p:pic>
    </p:spTree>
    <p:extLst>
      <p:ext uri="{BB962C8B-B14F-4D97-AF65-F5344CB8AC3E}">
        <p14:creationId xmlns:p14="http://schemas.microsoft.com/office/powerpoint/2010/main" val="192230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49"/>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222446" y="1446915"/>
            <a:ext cx="4228425"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Why does this matter? </a:t>
            </a:r>
          </a:p>
          <a:p>
            <a:pPr marL="285750" indent="-285750">
              <a:buFont typeface="Arial" panose="020B0604020202020204" pitchFamily="34" charset="0"/>
              <a:buChar char="•"/>
            </a:pPr>
            <a:r>
              <a:rPr lang="en-US" sz="2400" dirty="0">
                <a:solidFill>
                  <a:schemeClr val="bg1"/>
                </a:solidFill>
              </a:rPr>
              <a:t>Star Trek deals with species it can interact with on an intellectual level.</a:t>
            </a:r>
          </a:p>
          <a:p>
            <a:pPr marL="285750" indent="-285750">
              <a:buFont typeface="Arial" panose="020B0604020202020204" pitchFamily="34" charset="0"/>
              <a:buChar char="•"/>
            </a:pPr>
            <a:r>
              <a:rPr lang="en-US" sz="2400" dirty="0">
                <a:solidFill>
                  <a:schemeClr val="bg1"/>
                </a:solidFill>
              </a:rPr>
              <a:t>Star Wars is more “realistic” with farming, exploring flora and fauna of planetary bodies.</a:t>
            </a:r>
          </a:p>
          <a:p>
            <a:pPr marL="285750" indent="-285750">
              <a:buFont typeface="Arial" panose="020B0604020202020204" pitchFamily="34" charset="0"/>
              <a:buChar char="•"/>
            </a:pPr>
            <a:r>
              <a:rPr lang="en-US" sz="2400" dirty="0">
                <a:solidFill>
                  <a:schemeClr val="bg1"/>
                </a:solidFill>
              </a:rPr>
              <a:t>Both also have species fans would rather forget.</a:t>
            </a:r>
          </a:p>
        </p:txBody>
      </p:sp>
      <p:pic>
        <p:nvPicPr>
          <p:cNvPr id="17" name="Picture 16" descr="A picture containing human face, portrait, forehead, person&#10;&#10;Description automatically generated">
            <a:extLst>
              <a:ext uri="{FF2B5EF4-FFF2-40B4-BE49-F238E27FC236}">
                <a16:creationId xmlns:a16="http://schemas.microsoft.com/office/drawing/2014/main" id="{57F0B32A-C861-9827-747A-4FE1A4D9F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754" y="1001598"/>
            <a:ext cx="3236536" cy="2427402"/>
          </a:xfrm>
          <a:prstGeom prst="rect">
            <a:avLst/>
          </a:prstGeom>
        </p:spPr>
      </p:pic>
      <p:pic>
        <p:nvPicPr>
          <p:cNvPr id="19" name="Picture 18" descr="A cartoon of a rabbit and a person&#10;&#10;Description automatically generated with low confidence">
            <a:extLst>
              <a:ext uri="{FF2B5EF4-FFF2-40B4-BE49-F238E27FC236}">
                <a16:creationId xmlns:a16="http://schemas.microsoft.com/office/drawing/2014/main" id="{AB683306-5C81-2EA6-706C-FCCE38CE0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696" y="1001598"/>
            <a:ext cx="1446899" cy="2118674"/>
          </a:xfrm>
          <a:prstGeom prst="rect">
            <a:avLst/>
          </a:prstGeom>
        </p:spPr>
      </p:pic>
      <p:pic>
        <p:nvPicPr>
          <p:cNvPr id="21" name="Picture 20" descr="A picture containing human face, person, clothing, chest&#10;&#10;Description automatically generated">
            <a:extLst>
              <a:ext uri="{FF2B5EF4-FFF2-40B4-BE49-F238E27FC236}">
                <a16:creationId xmlns:a16="http://schemas.microsoft.com/office/drawing/2014/main" id="{B025E520-D45A-B9C8-A840-99E565162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1754" y="3695362"/>
            <a:ext cx="3654036" cy="2750967"/>
          </a:xfrm>
          <a:prstGeom prst="rect">
            <a:avLst/>
          </a:prstGeom>
        </p:spPr>
      </p:pic>
      <p:pic>
        <p:nvPicPr>
          <p:cNvPr id="23" name="Picture 22" descr="A picture containing fictional character, cartoon, fiction, anime&#10;&#10;Description automatically generated">
            <a:extLst>
              <a:ext uri="{FF2B5EF4-FFF2-40B4-BE49-F238E27FC236}">
                <a16:creationId xmlns:a16="http://schemas.microsoft.com/office/drawing/2014/main" id="{0E0CE283-5B60-A6B4-F5C7-741DC26F17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3385" y="1001598"/>
            <a:ext cx="1693879" cy="2927023"/>
          </a:xfrm>
          <a:prstGeom prst="rect">
            <a:avLst/>
          </a:prstGeom>
        </p:spPr>
      </p:pic>
      <p:pic>
        <p:nvPicPr>
          <p:cNvPr id="25" name="Picture 24" descr="A furry animal in a garment&#10;&#10;Description automatically generated with low confidence">
            <a:extLst>
              <a:ext uri="{FF2B5EF4-FFF2-40B4-BE49-F238E27FC236}">
                <a16:creationId xmlns:a16="http://schemas.microsoft.com/office/drawing/2014/main" id="{8A789C48-D7B7-B502-DD93-FAA33CC3FA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1831" y="4204355"/>
            <a:ext cx="3499212" cy="1885280"/>
          </a:xfrm>
          <a:prstGeom prst="rect">
            <a:avLst/>
          </a:prstGeom>
        </p:spPr>
      </p:pic>
    </p:spTree>
    <p:extLst>
      <p:ext uri="{BB962C8B-B14F-4D97-AF65-F5344CB8AC3E}">
        <p14:creationId xmlns:p14="http://schemas.microsoft.com/office/powerpoint/2010/main" val="1416629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49"/>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1569795" y="0"/>
            <a:ext cx="6964606" cy="923330"/>
          </a:xfrm>
          <a:prstGeom prst="rect">
            <a:avLst/>
          </a:prstGeom>
          <a:noFill/>
        </p:spPr>
        <p:txBody>
          <a:bodyPr wrap="square" rtlCol="0">
            <a:spAutoFit/>
          </a:bodyPr>
          <a:lstStyle/>
          <a:p>
            <a:r>
              <a:rPr lang="en-US" sz="5400" dirty="0">
                <a:solidFill>
                  <a:schemeClr val="bg1"/>
                </a:solidFill>
              </a:rPr>
              <a:t>Non- 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739904"/>
            <a:ext cx="422842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There are some similar species.</a:t>
            </a:r>
          </a:p>
          <a:p>
            <a:pPr marL="285750" indent="-285750">
              <a:buFont typeface="Arial" panose="020B0604020202020204" pitchFamily="34" charset="0"/>
              <a:buChar char="•"/>
            </a:pPr>
            <a:r>
              <a:rPr lang="en-US" sz="2400" dirty="0">
                <a:solidFill>
                  <a:schemeClr val="bg1"/>
                </a:solidFill>
              </a:rPr>
              <a:t>There are some out-there species.</a:t>
            </a:r>
          </a:p>
        </p:txBody>
      </p:sp>
      <p:pic>
        <p:nvPicPr>
          <p:cNvPr id="11" name="Picture 10" descr="A screenshot of a video game&#10;&#10;Description automatically generated with low confidence">
            <a:extLst>
              <a:ext uri="{FF2B5EF4-FFF2-40B4-BE49-F238E27FC236}">
                <a16:creationId xmlns:a16="http://schemas.microsoft.com/office/drawing/2014/main" id="{31176CE4-4B5C-249F-91DB-184FB213B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732" y="892057"/>
            <a:ext cx="5927437" cy="2536943"/>
          </a:xfrm>
          <a:prstGeom prst="rect">
            <a:avLst/>
          </a:prstGeom>
        </p:spPr>
      </p:pic>
      <p:pic>
        <p:nvPicPr>
          <p:cNvPr id="13" name="Picture 12" descr="A picture containing invertebrate, marine invertebrates, octopus, cephalopod&#10;&#10;Description automatically generated">
            <a:extLst>
              <a:ext uri="{FF2B5EF4-FFF2-40B4-BE49-F238E27FC236}">
                <a16:creationId xmlns:a16="http://schemas.microsoft.com/office/drawing/2014/main" id="{DBF3FA09-1ED5-A76C-66B6-D6749A412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1732" y="3640851"/>
            <a:ext cx="6117434" cy="2882497"/>
          </a:xfrm>
          <a:prstGeom prst="rect">
            <a:avLst/>
          </a:prstGeom>
        </p:spPr>
      </p:pic>
      <p:pic>
        <p:nvPicPr>
          <p:cNvPr id="15" name="Picture 14" descr="A jellyfish with long tentacles&#10;&#10;Description automatically generated with low confidence">
            <a:extLst>
              <a:ext uri="{FF2B5EF4-FFF2-40B4-BE49-F238E27FC236}">
                <a16:creationId xmlns:a16="http://schemas.microsoft.com/office/drawing/2014/main" id="{DC721686-01A2-F7F2-20EF-DDD848837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4" y="2858849"/>
            <a:ext cx="1955831" cy="3664499"/>
          </a:xfrm>
          <a:prstGeom prst="rect">
            <a:avLst/>
          </a:prstGeom>
        </p:spPr>
      </p:pic>
      <p:pic>
        <p:nvPicPr>
          <p:cNvPr id="3" name="Picture 2" descr="A person sitting in a pile of furry objects&#10;&#10;Description automatically generated with medium confidence">
            <a:extLst>
              <a:ext uri="{FF2B5EF4-FFF2-40B4-BE49-F238E27FC236}">
                <a16:creationId xmlns:a16="http://schemas.microsoft.com/office/drawing/2014/main" id="{9DF2BF9A-27D5-D8EB-1D7A-B8CABE388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456" y="2723313"/>
            <a:ext cx="3332375" cy="3332375"/>
          </a:xfrm>
          <a:prstGeom prst="rect">
            <a:avLst/>
          </a:prstGeom>
        </p:spPr>
      </p:pic>
    </p:spTree>
    <p:extLst>
      <p:ext uri="{BB962C8B-B14F-4D97-AF65-F5344CB8AC3E}">
        <p14:creationId xmlns:p14="http://schemas.microsoft.com/office/powerpoint/2010/main" val="183719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718033" y="0"/>
            <a:ext cx="6904139" cy="923330"/>
          </a:xfrm>
          <a:prstGeom prst="rect">
            <a:avLst/>
          </a:prstGeom>
          <a:noFill/>
        </p:spPr>
        <p:txBody>
          <a:bodyPr wrap="square" rtlCol="0">
            <a:spAutoFit/>
          </a:bodyPr>
          <a:lstStyle/>
          <a:p>
            <a:r>
              <a:rPr lang="en-US" sz="5400" dirty="0">
                <a:solidFill>
                  <a:schemeClr val="bg1"/>
                </a:solidFill>
              </a:rPr>
              <a:t>Astrological Object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2210156" y="1477531"/>
            <a:ext cx="3158837" cy="3231654"/>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Not many fields, very easy to compare. </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Type</a:t>
            </a:r>
          </a:p>
          <a:p>
            <a:pPr marL="285750" indent="-285750">
              <a:buFont typeface="Arial" panose="020B0604020202020204" pitchFamily="34" charset="0"/>
              <a:buChar char="•"/>
            </a:pPr>
            <a:r>
              <a:rPr lang="en-US" dirty="0">
                <a:solidFill>
                  <a:schemeClr val="bg1"/>
                </a:solidFill>
              </a:rPr>
              <a:t>Location</a:t>
            </a:r>
          </a:p>
          <a:p>
            <a:r>
              <a:rPr lang="en-US" dirty="0">
                <a:solidFill>
                  <a:schemeClr val="bg1"/>
                </a:solidFill>
              </a:rPr>
              <a:t>Total of 23 Types of Objects:</a:t>
            </a:r>
          </a:p>
          <a:p>
            <a:pPr marL="285750" indent="-285750">
              <a:buFont typeface="Arial" panose="020B0604020202020204" pitchFamily="34" charset="0"/>
              <a:buChar char="•"/>
            </a:pPr>
            <a:r>
              <a:rPr lang="en-US" dirty="0">
                <a:solidFill>
                  <a:schemeClr val="bg1"/>
                </a:solidFill>
              </a:rPr>
              <a:t>8 Planet types</a:t>
            </a:r>
          </a:p>
          <a:p>
            <a:pPr marL="285750" indent="-285750">
              <a:buFont typeface="Arial" panose="020B0604020202020204" pitchFamily="34" charset="0"/>
              <a:buChar char="•"/>
            </a:pPr>
            <a:r>
              <a:rPr lang="en-US" dirty="0">
                <a:solidFill>
                  <a:schemeClr val="bg1"/>
                </a:solidFill>
              </a:rPr>
              <a:t>2 Moon types</a:t>
            </a:r>
          </a:p>
          <a:p>
            <a:r>
              <a:rPr lang="en-US" dirty="0">
                <a:solidFill>
                  <a:schemeClr val="bg1"/>
                </a:solidFill>
              </a:rPr>
              <a:t>Remainders include Quasars, Nebulas, Sectors, etc.</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433965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very difficult to group data</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No built-in Types</a:t>
            </a:r>
          </a:p>
          <a:p>
            <a:pPr marL="742950" lvl="1" indent="-285750">
              <a:buFont typeface="Arial" panose="020B0604020202020204" pitchFamily="34" charset="0"/>
              <a:buChar char="•"/>
            </a:pPr>
            <a:r>
              <a:rPr lang="en-US" dirty="0">
                <a:solidFill>
                  <a:schemeClr val="bg1"/>
                </a:solidFill>
              </a:rPr>
              <a:t>Had to piece together ways to pull just planets and moons</a:t>
            </a:r>
          </a:p>
          <a:p>
            <a:r>
              <a:rPr lang="en-US" dirty="0">
                <a:solidFill>
                  <a:schemeClr val="bg1"/>
                </a:solidFill>
              </a:rPr>
              <a:t>There are lots of descriptive items including:</a:t>
            </a:r>
          </a:p>
          <a:p>
            <a:pPr marL="285750" indent="-285750">
              <a:buFont typeface="Arial" panose="020B0604020202020204" pitchFamily="34" charset="0"/>
              <a:buChar char="•"/>
            </a:pPr>
            <a:r>
              <a:rPr lang="en-US" dirty="0">
                <a:solidFill>
                  <a:schemeClr val="bg1"/>
                </a:solidFill>
              </a:rPr>
              <a:t>Atmosphere</a:t>
            </a:r>
          </a:p>
          <a:p>
            <a:pPr marL="285750" indent="-285750">
              <a:buFont typeface="Arial" panose="020B0604020202020204" pitchFamily="34" charset="0"/>
              <a:buChar char="•"/>
            </a:pPr>
            <a:r>
              <a:rPr lang="en-US" dirty="0">
                <a:solidFill>
                  <a:schemeClr val="bg1"/>
                </a:solidFill>
              </a:rPr>
              <a:t>Climate</a:t>
            </a:r>
          </a:p>
          <a:p>
            <a:pPr marL="285750" indent="-285750">
              <a:buFont typeface="Arial" panose="020B0604020202020204" pitchFamily="34" charset="0"/>
              <a:buChar char="•"/>
            </a:pPr>
            <a:r>
              <a:rPr lang="en-US" dirty="0">
                <a:solidFill>
                  <a:schemeClr val="bg1"/>
                </a:solidFill>
              </a:rPr>
              <a:t>Population</a:t>
            </a:r>
          </a:p>
          <a:p>
            <a:pPr marL="285750" indent="-285750">
              <a:buFont typeface="Arial" panose="020B0604020202020204" pitchFamily="34" charset="0"/>
              <a:buChar char="•"/>
            </a:pPr>
            <a:r>
              <a:rPr lang="en-US" dirty="0">
                <a:solidFill>
                  <a:schemeClr val="bg1"/>
                </a:solidFill>
              </a:rPr>
              <a:t>Species (native and immigrated)</a:t>
            </a:r>
          </a:p>
          <a:p>
            <a:pPr marL="285750" indent="-285750">
              <a:buFont typeface="Arial" panose="020B0604020202020204" pitchFamily="34" charset="0"/>
              <a:buChar char="•"/>
            </a:pPr>
            <a:r>
              <a:rPr lang="en-US" dirty="0">
                <a:solidFill>
                  <a:schemeClr val="bg1"/>
                </a:solidFill>
              </a:rPr>
              <a:t>Flora/Fauna</a:t>
            </a:r>
          </a:p>
          <a:p>
            <a:pPr marL="285750" indent="-285750">
              <a:buFont typeface="Arial" panose="020B0604020202020204" pitchFamily="34" charset="0"/>
              <a:buChar char="•"/>
            </a:pPr>
            <a:r>
              <a:rPr lang="en-US" dirty="0">
                <a:solidFill>
                  <a:schemeClr val="bg1"/>
                </a:solidFill>
              </a:rPr>
              <a:t>Major Exports</a:t>
            </a:r>
          </a:p>
          <a:p>
            <a:pPr marL="285750" indent="-285750">
              <a:buFont typeface="Arial" panose="020B0604020202020204" pitchFamily="34" charset="0"/>
              <a:buChar char="•"/>
            </a:pPr>
            <a:r>
              <a:rPr lang="en-US" dirty="0">
                <a:solidFill>
                  <a:schemeClr val="bg1"/>
                </a:solidFill>
              </a:rPr>
              <a:t>Key Places</a:t>
            </a:r>
          </a:p>
        </p:txBody>
      </p:sp>
    </p:spTree>
    <p:extLst>
      <p:ext uri="{BB962C8B-B14F-4D97-AF65-F5344CB8AC3E}">
        <p14:creationId xmlns:p14="http://schemas.microsoft.com/office/powerpoint/2010/main" val="3171473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1954636" y="2518510"/>
            <a:ext cx="8523214" cy="1323439"/>
          </a:xfrm>
          <a:prstGeom prst="rect">
            <a:avLst/>
          </a:prstGeom>
          <a:noFill/>
        </p:spPr>
        <p:txBody>
          <a:bodyPr wrap="square" rtlCol="0">
            <a:spAutoFit/>
          </a:bodyPr>
          <a:lstStyle/>
          <a:p>
            <a:r>
              <a:rPr lang="en-US" sz="8000" dirty="0">
                <a:solidFill>
                  <a:schemeClr val="bg1"/>
                </a:solidFill>
              </a:rPr>
              <a:t>Astrological Objects </a:t>
            </a:r>
          </a:p>
        </p:txBody>
      </p:sp>
    </p:spTree>
    <p:extLst>
      <p:ext uri="{BB962C8B-B14F-4D97-AF65-F5344CB8AC3E}">
        <p14:creationId xmlns:p14="http://schemas.microsoft.com/office/powerpoint/2010/main" val="440996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descr="A picture containing constellation, space, galaxy, astronomy&#10;&#10;Description automatically generated">
            <a:extLst>
              <a:ext uri="{FF2B5EF4-FFF2-40B4-BE49-F238E27FC236}">
                <a16:creationId xmlns:a16="http://schemas.microsoft.com/office/drawing/2014/main" id="{9101802F-1B5E-365A-84A2-9447C4A4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B2C7714-408C-377D-1BA9-9D9BF5F2A384}"/>
              </a:ext>
            </a:extLst>
          </p:cNvPr>
          <p:cNvSpPr txBox="1"/>
          <p:nvPr/>
        </p:nvSpPr>
        <p:spPr>
          <a:xfrm>
            <a:off x="4447308" y="0"/>
            <a:ext cx="3297383" cy="923330"/>
          </a:xfrm>
          <a:prstGeom prst="rect">
            <a:avLst/>
          </a:prstGeom>
          <a:noFill/>
        </p:spPr>
        <p:txBody>
          <a:bodyPr wrap="square" rtlCol="0">
            <a:spAutoFit/>
          </a:bodyPr>
          <a:lstStyle/>
          <a:p>
            <a:r>
              <a:rPr lang="en-US" sz="5400" dirty="0">
                <a:solidFill>
                  <a:schemeClr val="bg1"/>
                </a:solidFill>
              </a:rPr>
              <a:t>Motivation</a:t>
            </a:r>
          </a:p>
        </p:txBody>
      </p:sp>
      <p:pic>
        <p:nvPicPr>
          <p:cNvPr id="4" name="Picture 3" descr="A picture containing human face, clothing, cartoon, person&#10;&#10;Description automatically generated">
            <a:extLst>
              <a:ext uri="{FF2B5EF4-FFF2-40B4-BE49-F238E27FC236}">
                <a16:creationId xmlns:a16="http://schemas.microsoft.com/office/drawing/2014/main" id="{E433948B-5071-183A-5F0F-7BA20EC90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88" y="2890380"/>
            <a:ext cx="5226335" cy="3044290"/>
          </a:xfrm>
          <a:prstGeom prst="rect">
            <a:avLst/>
          </a:prstGeom>
        </p:spPr>
      </p:pic>
      <p:pic>
        <p:nvPicPr>
          <p:cNvPr id="6" name="Picture 5" descr="A picture containing text, poster, fiction, book&#10;&#10;Description automatically generated">
            <a:extLst>
              <a:ext uri="{FF2B5EF4-FFF2-40B4-BE49-F238E27FC236}">
                <a16:creationId xmlns:a16="http://schemas.microsoft.com/office/drawing/2014/main" id="{3D1BB27A-22E6-A8A7-424F-092294DFB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283" y="2890381"/>
            <a:ext cx="4981275" cy="3044290"/>
          </a:xfrm>
          <a:prstGeom prst="rect">
            <a:avLst/>
          </a:prstGeom>
        </p:spPr>
      </p:pic>
      <p:sp>
        <p:nvSpPr>
          <p:cNvPr id="9" name="TextBox 8">
            <a:extLst>
              <a:ext uri="{FF2B5EF4-FFF2-40B4-BE49-F238E27FC236}">
                <a16:creationId xmlns:a16="http://schemas.microsoft.com/office/drawing/2014/main" id="{5EE1030B-8C73-72A0-1BDB-16D02674BF3F}"/>
              </a:ext>
            </a:extLst>
          </p:cNvPr>
          <p:cNvSpPr txBox="1"/>
          <p:nvPr/>
        </p:nvSpPr>
        <p:spPr>
          <a:xfrm>
            <a:off x="2347321" y="1366885"/>
            <a:ext cx="7645138" cy="1200329"/>
          </a:xfrm>
          <a:prstGeom prst="rect">
            <a:avLst/>
          </a:prstGeom>
          <a:noFill/>
        </p:spPr>
        <p:txBody>
          <a:bodyPr wrap="square" rtlCol="0">
            <a:spAutoFit/>
          </a:bodyPr>
          <a:lstStyle/>
          <a:p>
            <a:pPr algn="ctr"/>
            <a:r>
              <a:rPr lang="en-US" dirty="0">
                <a:solidFill>
                  <a:schemeClr val="bg1"/>
                </a:solidFill>
              </a:rPr>
              <a:t>The original goal was to compare the two biggest science fiction universes to determine which is better for the average individual living in it. After the first real comparisons, it was updated to compare the universes along with how the data is arranged, and how it correlate to the respective universe. </a:t>
            </a:r>
          </a:p>
        </p:txBody>
      </p:sp>
    </p:spTree>
    <p:extLst>
      <p:ext uri="{BB962C8B-B14F-4D97-AF65-F5344CB8AC3E}">
        <p14:creationId xmlns:p14="http://schemas.microsoft.com/office/powerpoint/2010/main" val="3421214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718033" y="0"/>
            <a:ext cx="6904139" cy="923330"/>
          </a:xfrm>
          <a:prstGeom prst="rect">
            <a:avLst/>
          </a:prstGeom>
          <a:noFill/>
        </p:spPr>
        <p:txBody>
          <a:bodyPr wrap="square" rtlCol="0">
            <a:spAutoFit/>
          </a:bodyPr>
          <a:lstStyle/>
          <a:p>
            <a:r>
              <a:rPr lang="en-US" sz="5400" dirty="0">
                <a:solidFill>
                  <a:schemeClr val="bg1"/>
                </a:solidFill>
              </a:rPr>
              <a:t>Astrological Object Data </a:t>
            </a:r>
          </a:p>
        </p:txBody>
      </p:sp>
      <p:sp>
        <p:nvSpPr>
          <p:cNvPr id="6" name="TextBox 5">
            <a:extLst>
              <a:ext uri="{FF2B5EF4-FFF2-40B4-BE49-F238E27FC236}">
                <a16:creationId xmlns:a16="http://schemas.microsoft.com/office/drawing/2014/main" id="{B6A280AC-2864-6A83-217A-53F056DAD750}"/>
              </a:ext>
            </a:extLst>
          </p:cNvPr>
          <p:cNvSpPr txBox="1"/>
          <p:nvPr/>
        </p:nvSpPr>
        <p:spPr>
          <a:xfrm>
            <a:off x="7131161" y="1813249"/>
            <a:ext cx="4007428" cy="3693319"/>
          </a:xfrm>
          <a:prstGeom prst="rect">
            <a:avLst/>
          </a:prstGeom>
          <a:noFill/>
        </p:spPr>
        <p:txBody>
          <a:bodyPr wrap="square" rtlCol="0">
            <a:spAutoFit/>
          </a:bodyPr>
          <a:lstStyle/>
          <a:p>
            <a:r>
              <a:rPr lang="en-US" dirty="0">
                <a:solidFill>
                  <a:schemeClr val="bg1"/>
                </a:solidFill>
              </a:rPr>
              <a:t>Star Trek has 2404 Astronomical Objects</a:t>
            </a:r>
          </a:p>
          <a:p>
            <a:pPr marL="285750" indent="-285750">
              <a:buFont typeface="Arial" panose="020B0604020202020204" pitchFamily="34" charset="0"/>
              <a:buChar char="•"/>
            </a:pPr>
            <a:r>
              <a:rPr lang="en-US" dirty="0">
                <a:solidFill>
                  <a:schemeClr val="bg1"/>
                </a:solidFill>
              </a:rPr>
              <a:t>1197 Planets</a:t>
            </a:r>
          </a:p>
          <a:p>
            <a:pPr marL="285750" indent="-285750">
              <a:buFont typeface="Arial" panose="020B0604020202020204" pitchFamily="34" charset="0"/>
              <a:buChar char="•"/>
            </a:pPr>
            <a:r>
              <a:rPr lang="en-US" dirty="0">
                <a:solidFill>
                  <a:schemeClr val="bg1"/>
                </a:solidFill>
              </a:rPr>
              <a:t>32 Moons</a:t>
            </a:r>
          </a:p>
          <a:p>
            <a:pPr marL="285750" indent="-285750">
              <a:buFont typeface="Arial" panose="020B0604020202020204" pitchFamily="34" charset="0"/>
              <a:buChar char="•"/>
            </a:pPr>
            <a:r>
              <a:rPr lang="en-US" dirty="0">
                <a:solidFill>
                  <a:schemeClr val="bg1"/>
                </a:solidFill>
              </a:rPr>
              <a:t>20 Asteroids</a:t>
            </a:r>
          </a:p>
          <a:p>
            <a:pPr marL="285750" indent="-285750">
              <a:buFont typeface="Arial" panose="020B0604020202020204" pitchFamily="34" charset="0"/>
              <a:buChar char="•"/>
            </a:pPr>
            <a:r>
              <a:rPr lang="en-US" dirty="0">
                <a:solidFill>
                  <a:schemeClr val="bg1"/>
                </a:solidFill>
              </a:rPr>
              <a:t>1155 Other</a:t>
            </a:r>
          </a:p>
          <a:p>
            <a:endParaRPr lang="en-US" dirty="0">
              <a:solidFill>
                <a:schemeClr val="bg1"/>
              </a:solidFill>
            </a:endParaRPr>
          </a:p>
          <a:p>
            <a:r>
              <a:rPr lang="en-US" dirty="0">
                <a:solidFill>
                  <a:schemeClr val="bg1"/>
                </a:solidFill>
              </a:rPr>
              <a:t>Star Wars has 2562 Astronomical Objects</a:t>
            </a:r>
          </a:p>
          <a:p>
            <a:pPr marL="285750" indent="-285750">
              <a:buFont typeface="Arial" panose="020B0604020202020204" pitchFamily="34" charset="0"/>
              <a:buChar char="•"/>
            </a:pPr>
            <a:r>
              <a:rPr lang="en-US" dirty="0">
                <a:solidFill>
                  <a:schemeClr val="bg1"/>
                </a:solidFill>
              </a:rPr>
              <a:t>1352 Planets</a:t>
            </a:r>
          </a:p>
          <a:p>
            <a:pPr marL="285750" indent="-285750">
              <a:buFont typeface="Arial" panose="020B0604020202020204" pitchFamily="34" charset="0"/>
              <a:buChar char="•"/>
            </a:pPr>
            <a:r>
              <a:rPr lang="en-US" dirty="0">
                <a:solidFill>
                  <a:schemeClr val="bg1"/>
                </a:solidFill>
              </a:rPr>
              <a:t>145 Moons</a:t>
            </a:r>
          </a:p>
          <a:p>
            <a:pPr marL="285750" indent="-285750">
              <a:buFont typeface="Arial" panose="020B0604020202020204" pitchFamily="34" charset="0"/>
              <a:buChar char="•"/>
            </a:pPr>
            <a:r>
              <a:rPr lang="en-US" dirty="0">
                <a:solidFill>
                  <a:schemeClr val="bg1"/>
                </a:solidFill>
              </a:rPr>
              <a:t>73 Asteroids</a:t>
            </a:r>
          </a:p>
          <a:p>
            <a:pPr marL="285750" indent="-285750">
              <a:buFont typeface="Arial" panose="020B0604020202020204" pitchFamily="34" charset="0"/>
              <a:buChar char="•"/>
            </a:pPr>
            <a:r>
              <a:rPr lang="en-US" dirty="0">
                <a:solidFill>
                  <a:schemeClr val="bg1"/>
                </a:solidFill>
              </a:rPr>
              <a:t>992 Other</a:t>
            </a:r>
          </a:p>
          <a:p>
            <a:endParaRPr lang="en-US" dirty="0">
              <a:solidFill>
                <a:schemeClr val="bg1"/>
              </a:solidFill>
            </a:endParaRPr>
          </a:p>
          <a:p>
            <a:endParaRPr lang="en-US" dirty="0">
              <a:solidFill>
                <a:schemeClr val="bg1"/>
              </a:solidFill>
            </a:endParaRPr>
          </a:p>
        </p:txBody>
      </p:sp>
      <p:pic>
        <p:nvPicPr>
          <p:cNvPr id="11" name="Picture 10" descr="A picture containing text, screenshot, diagram, rectangle&#10;&#10;Description automatically generated">
            <a:extLst>
              <a:ext uri="{FF2B5EF4-FFF2-40B4-BE49-F238E27FC236}">
                <a16:creationId xmlns:a16="http://schemas.microsoft.com/office/drawing/2014/main" id="{678589D5-EDB2-FF70-E61D-5D2505066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99" y="968666"/>
            <a:ext cx="6216073" cy="5606654"/>
          </a:xfrm>
          <a:prstGeom prst="rect">
            <a:avLst/>
          </a:prstGeom>
        </p:spPr>
      </p:pic>
    </p:spTree>
    <p:extLst>
      <p:ext uri="{BB962C8B-B14F-4D97-AF65-F5344CB8AC3E}">
        <p14:creationId xmlns:p14="http://schemas.microsoft.com/office/powerpoint/2010/main" val="672668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422"/>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567030" y="0"/>
            <a:ext cx="6946085" cy="923330"/>
          </a:xfrm>
          <a:prstGeom prst="rect">
            <a:avLst/>
          </a:prstGeom>
          <a:noFill/>
        </p:spPr>
        <p:txBody>
          <a:bodyPr wrap="square" rtlCol="0">
            <a:spAutoFit/>
          </a:bodyPr>
          <a:lstStyle/>
          <a:p>
            <a:r>
              <a:rPr lang="en-US" sz="5400" dirty="0">
                <a:solidFill>
                  <a:schemeClr val="bg1"/>
                </a:solidFill>
              </a:rPr>
              <a:t>Astrological Object Data </a:t>
            </a:r>
          </a:p>
        </p:txBody>
      </p:sp>
      <p:sp>
        <p:nvSpPr>
          <p:cNvPr id="8" name="TextBox 7">
            <a:extLst>
              <a:ext uri="{FF2B5EF4-FFF2-40B4-BE49-F238E27FC236}">
                <a16:creationId xmlns:a16="http://schemas.microsoft.com/office/drawing/2014/main" id="{94602DB7-0D10-4AFA-578E-6FDCB72B58D0}"/>
              </a:ext>
            </a:extLst>
          </p:cNvPr>
          <p:cNvSpPr txBox="1"/>
          <p:nvPr/>
        </p:nvSpPr>
        <p:spPr>
          <a:xfrm>
            <a:off x="1174850" y="2316143"/>
            <a:ext cx="4228425" cy="1938992"/>
          </a:xfrm>
          <a:prstGeom prst="rect">
            <a:avLst/>
          </a:prstGeom>
          <a:noFill/>
        </p:spPr>
        <p:txBody>
          <a:bodyPr wrap="square" rtlCol="0">
            <a:spAutoFit/>
          </a:bodyPr>
          <a:lstStyle/>
          <a:p>
            <a:r>
              <a:rPr lang="en-US" sz="2400" dirty="0">
                <a:solidFill>
                  <a:schemeClr val="bg1"/>
                </a:solidFill>
              </a:rPr>
              <a:t>Combining both universes, and planets account for 51%, Moons account for just under 4%, and asteroids account for just under 2%.  </a:t>
            </a:r>
          </a:p>
        </p:txBody>
      </p:sp>
      <p:pic>
        <p:nvPicPr>
          <p:cNvPr id="5" name="Picture 4" descr="A picture containing text, screenshot, diagram, circle&#10;&#10;Description automatically generated">
            <a:extLst>
              <a:ext uri="{FF2B5EF4-FFF2-40B4-BE49-F238E27FC236}">
                <a16:creationId xmlns:a16="http://schemas.microsoft.com/office/drawing/2014/main" id="{2D57286A-FE58-56AA-08A3-12EDA1CB5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726" y="973690"/>
            <a:ext cx="5329643" cy="5177728"/>
          </a:xfrm>
          <a:prstGeom prst="rect">
            <a:avLst/>
          </a:prstGeom>
        </p:spPr>
      </p:pic>
    </p:spTree>
    <p:extLst>
      <p:ext uri="{BB962C8B-B14F-4D97-AF65-F5344CB8AC3E}">
        <p14:creationId xmlns:p14="http://schemas.microsoft.com/office/powerpoint/2010/main" val="2979869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567030" y="0"/>
            <a:ext cx="6946085" cy="923330"/>
          </a:xfrm>
          <a:prstGeom prst="rect">
            <a:avLst/>
          </a:prstGeom>
          <a:noFill/>
        </p:spPr>
        <p:txBody>
          <a:bodyPr wrap="square" rtlCol="0">
            <a:spAutoFit/>
          </a:bodyPr>
          <a:lstStyle/>
          <a:p>
            <a:r>
              <a:rPr lang="en-US" sz="5400" dirty="0">
                <a:solidFill>
                  <a:schemeClr val="bg1"/>
                </a:solidFill>
              </a:rPr>
              <a:t>Astrological Object Data </a:t>
            </a:r>
          </a:p>
        </p:txBody>
      </p:sp>
      <p:sp>
        <p:nvSpPr>
          <p:cNvPr id="2" name="TextBox 1">
            <a:extLst>
              <a:ext uri="{FF2B5EF4-FFF2-40B4-BE49-F238E27FC236}">
                <a16:creationId xmlns:a16="http://schemas.microsoft.com/office/drawing/2014/main" id="{F85AB588-6121-2F56-875E-581B518A5066}"/>
              </a:ext>
            </a:extLst>
          </p:cNvPr>
          <p:cNvSpPr txBox="1"/>
          <p:nvPr/>
        </p:nvSpPr>
        <p:spPr>
          <a:xfrm>
            <a:off x="822036" y="1791855"/>
            <a:ext cx="3971637" cy="2308324"/>
          </a:xfrm>
          <a:prstGeom prst="rect">
            <a:avLst/>
          </a:prstGeom>
          <a:noFill/>
        </p:spPr>
        <p:txBody>
          <a:bodyPr wrap="square" rtlCol="0">
            <a:spAutoFit/>
          </a:bodyPr>
          <a:lstStyle/>
          <a:p>
            <a:r>
              <a:rPr lang="en-US" dirty="0">
                <a:solidFill>
                  <a:schemeClr val="bg1"/>
                </a:solidFill>
              </a:rPr>
              <a:t>Star Wars is 3-4 times as likely to have Moons or Asteroids than Star Trek. </a:t>
            </a:r>
          </a:p>
          <a:p>
            <a:endParaRPr lang="en-US" dirty="0">
              <a:solidFill>
                <a:schemeClr val="bg1"/>
              </a:solidFill>
            </a:endParaRPr>
          </a:p>
          <a:p>
            <a:r>
              <a:rPr lang="en-US" dirty="0">
                <a:solidFill>
                  <a:schemeClr val="bg1"/>
                </a:solidFill>
              </a:rPr>
              <a:t>Star Wars moons often have atmospheres and habitable climate.  </a:t>
            </a:r>
          </a:p>
          <a:p>
            <a:endParaRPr lang="en-US" dirty="0">
              <a:solidFill>
                <a:schemeClr val="bg1"/>
              </a:solidFill>
            </a:endParaRPr>
          </a:p>
          <a:p>
            <a:r>
              <a:rPr lang="en-US" dirty="0">
                <a:solidFill>
                  <a:schemeClr val="bg1"/>
                </a:solidFill>
              </a:rPr>
              <a:t>Two of the first three Star Wars movies have major battles on or around moons.</a:t>
            </a:r>
          </a:p>
        </p:txBody>
      </p:sp>
      <p:pic>
        <p:nvPicPr>
          <p:cNvPr id="6" name="Picture 5" descr="A picture containing planet, earth, astronomical object, outer space&#10;&#10;Description automatically generated">
            <a:extLst>
              <a:ext uri="{FF2B5EF4-FFF2-40B4-BE49-F238E27FC236}">
                <a16:creationId xmlns:a16="http://schemas.microsoft.com/office/drawing/2014/main" id="{439FB791-5C4A-2BF9-9432-4DE45DFA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764" y="3038764"/>
            <a:ext cx="3819236" cy="3819236"/>
          </a:xfrm>
          <a:prstGeom prst="rect">
            <a:avLst/>
          </a:prstGeom>
        </p:spPr>
      </p:pic>
      <p:pic>
        <p:nvPicPr>
          <p:cNvPr id="10" name="Picture 9" descr="A picture containing planet, astronomical object, sphere, outer space&#10;&#10;Description automatically generated">
            <a:extLst>
              <a:ext uri="{FF2B5EF4-FFF2-40B4-BE49-F238E27FC236}">
                <a16:creationId xmlns:a16="http://schemas.microsoft.com/office/drawing/2014/main" id="{6280CB08-1497-1320-BB82-02AD6948F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673" y="1094200"/>
            <a:ext cx="3500583" cy="3500583"/>
          </a:xfrm>
          <a:prstGeom prst="rect">
            <a:avLst/>
          </a:prstGeom>
        </p:spPr>
      </p:pic>
    </p:spTree>
    <p:extLst>
      <p:ext uri="{BB962C8B-B14F-4D97-AF65-F5344CB8AC3E}">
        <p14:creationId xmlns:p14="http://schemas.microsoft.com/office/powerpoint/2010/main" val="4120233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2" name="TextBox 1">
            <a:extLst>
              <a:ext uri="{FF2B5EF4-FFF2-40B4-BE49-F238E27FC236}">
                <a16:creationId xmlns:a16="http://schemas.microsoft.com/office/drawing/2014/main" id="{2353AC4B-3264-FE8B-0F6D-D55B715A9226}"/>
              </a:ext>
            </a:extLst>
          </p:cNvPr>
          <p:cNvSpPr txBox="1"/>
          <p:nvPr/>
        </p:nvSpPr>
        <p:spPr>
          <a:xfrm>
            <a:off x="1812742" y="1510002"/>
            <a:ext cx="3158837" cy="3508653"/>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Required two datasets with little data</a:t>
            </a:r>
          </a:p>
          <a:p>
            <a:pPr marL="285750" indent="-285750">
              <a:buFont typeface="Arial" panose="020B0604020202020204" pitchFamily="34" charset="0"/>
              <a:buChar char="•"/>
            </a:pPr>
            <a:r>
              <a:rPr lang="en-US" dirty="0">
                <a:solidFill>
                  <a:schemeClr val="bg1"/>
                </a:solidFill>
              </a:rPr>
              <a:t>Spacecraft</a:t>
            </a:r>
          </a:p>
          <a:p>
            <a:pPr marL="742950" lvl="1" indent="-285750">
              <a:buFont typeface="Arial" panose="020B0604020202020204" pitchFamily="34" charset="0"/>
              <a:buChar char="•"/>
            </a:pPr>
            <a:r>
              <a:rPr lang="en-US" dirty="0">
                <a:solidFill>
                  <a:schemeClr val="bg1"/>
                </a:solidFill>
              </a:rPr>
              <a:t>Name</a:t>
            </a:r>
          </a:p>
          <a:p>
            <a:pPr marL="742950" lvl="1" indent="-285750">
              <a:buFont typeface="Arial" panose="020B0604020202020204" pitchFamily="34" charset="0"/>
              <a:buChar char="•"/>
            </a:pPr>
            <a:r>
              <a:rPr lang="en-US" dirty="0">
                <a:solidFill>
                  <a:schemeClr val="bg1"/>
                </a:solidFill>
              </a:rPr>
              <a:t>Class</a:t>
            </a:r>
          </a:p>
          <a:p>
            <a:pPr marL="285750" indent="-285750">
              <a:buFont typeface="Arial" panose="020B0604020202020204" pitchFamily="34" charset="0"/>
              <a:buChar char="•"/>
            </a:pPr>
            <a:r>
              <a:rPr lang="en-US" dirty="0">
                <a:solidFill>
                  <a:schemeClr val="bg1"/>
                </a:solidFill>
              </a:rPr>
              <a:t>Spacecraft Class</a:t>
            </a:r>
          </a:p>
          <a:p>
            <a:pPr marL="742950" lvl="1" indent="-285750">
              <a:buFont typeface="Arial" panose="020B0604020202020204" pitchFamily="34" charset="0"/>
              <a:buChar char="•"/>
            </a:pPr>
            <a:r>
              <a:rPr lang="en-US" dirty="0">
                <a:solidFill>
                  <a:schemeClr val="bg1"/>
                </a:solidFill>
              </a:rPr>
              <a:t>Class Name</a:t>
            </a:r>
          </a:p>
          <a:p>
            <a:pPr marL="742950" lvl="1" indent="-285750">
              <a:buFont typeface="Arial" panose="020B0604020202020204" pitchFamily="34" charset="0"/>
              <a:buChar char="•"/>
            </a:pPr>
            <a:r>
              <a:rPr lang="en-US" dirty="0">
                <a:solidFill>
                  <a:schemeClr val="bg1"/>
                </a:solidFill>
              </a:rPr>
              <a:t>Number of Decks</a:t>
            </a:r>
          </a:p>
          <a:p>
            <a:pPr marL="742950" lvl="1" indent="-285750">
              <a:buFont typeface="Arial" panose="020B0604020202020204" pitchFamily="34" charset="0"/>
              <a:buChar char="•"/>
            </a:pPr>
            <a:r>
              <a:rPr lang="en-US" dirty="0">
                <a:solidFill>
                  <a:schemeClr val="bg1"/>
                </a:solidFill>
              </a:rPr>
              <a:t>Warp Capable</a:t>
            </a:r>
          </a:p>
          <a:p>
            <a:pPr marL="742950" lvl="1" indent="-285750">
              <a:buFont typeface="Arial" panose="020B0604020202020204" pitchFamily="34" charset="0"/>
              <a:buChar char="•"/>
            </a:pPr>
            <a:r>
              <a:rPr lang="en-US" dirty="0">
                <a:solidFill>
                  <a:schemeClr val="bg1"/>
                </a:solidFill>
              </a:rPr>
              <a:t>Species</a:t>
            </a:r>
          </a:p>
          <a:p>
            <a:endParaRPr lang="en-US" dirty="0">
              <a:solidFill>
                <a:schemeClr val="bg1"/>
              </a:solidFill>
            </a:endParaRPr>
          </a:p>
        </p:txBody>
      </p:sp>
      <p:sp>
        <p:nvSpPr>
          <p:cNvPr id="3" name="TextBox 2">
            <a:extLst>
              <a:ext uri="{FF2B5EF4-FFF2-40B4-BE49-F238E27FC236}">
                <a16:creationId xmlns:a16="http://schemas.microsoft.com/office/drawing/2014/main" id="{6507160D-5EA0-2C90-015F-8A7B40FC75BB}"/>
              </a:ext>
            </a:extLst>
          </p:cNvPr>
          <p:cNvSpPr txBox="1"/>
          <p:nvPr/>
        </p:nvSpPr>
        <p:spPr>
          <a:xfrm>
            <a:off x="6724167" y="1510002"/>
            <a:ext cx="4007428" cy="2954655"/>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Very detailed and descriptive data.</a:t>
            </a:r>
          </a:p>
          <a:p>
            <a:r>
              <a:rPr lang="en-US" dirty="0">
                <a:solidFill>
                  <a:schemeClr val="bg1"/>
                </a:solidFill>
              </a:rPr>
              <a:t>No consistent spacecraft fields.</a:t>
            </a:r>
          </a:p>
          <a:p>
            <a:r>
              <a:rPr lang="en-US" dirty="0">
                <a:solidFill>
                  <a:schemeClr val="bg1"/>
                </a:solidFill>
              </a:rPr>
              <a:t>Required:</a:t>
            </a:r>
          </a:p>
          <a:p>
            <a:pPr marL="285750" indent="-285750">
              <a:buFont typeface="Arial" panose="020B0604020202020204" pitchFamily="34" charset="0"/>
              <a:buChar char="•"/>
            </a:pPr>
            <a:r>
              <a:rPr lang="en-US" dirty="0">
                <a:solidFill>
                  <a:schemeClr val="bg1"/>
                </a:solidFill>
              </a:rPr>
              <a:t>Pulling all manufactured objects</a:t>
            </a:r>
          </a:p>
          <a:p>
            <a:pPr marL="285750" indent="-285750">
              <a:buFont typeface="Arial" panose="020B0604020202020204" pitchFamily="34" charset="0"/>
              <a:buChar char="•"/>
            </a:pPr>
            <a:r>
              <a:rPr lang="en-US" dirty="0">
                <a:solidFill>
                  <a:schemeClr val="bg1"/>
                </a:solidFill>
              </a:rPr>
              <a:t>Stripping out droids</a:t>
            </a:r>
          </a:p>
          <a:p>
            <a:pPr marL="285750" indent="-285750">
              <a:buFont typeface="Arial" panose="020B0604020202020204" pitchFamily="34" charset="0"/>
              <a:buChar char="•"/>
            </a:pPr>
            <a:r>
              <a:rPr lang="en-US" dirty="0">
                <a:solidFill>
                  <a:schemeClr val="bg1"/>
                </a:solidFill>
              </a:rPr>
              <a:t>Sorting through classes to determine spacecraft and combining</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8115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1954636" y="2518510"/>
            <a:ext cx="7835316" cy="1323439"/>
          </a:xfrm>
          <a:prstGeom prst="rect">
            <a:avLst/>
          </a:prstGeom>
          <a:noFill/>
        </p:spPr>
        <p:txBody>
          <a:bodyPr wrap="square" rtlCol="0">
            <a:spAutoFit/>
          </a:bodyPr>
          <a:lstStyle/>
          <a:p>
            <a:pPr algn="ctr"/>
            <a:r>
              <a:rPr lang="en-US" sz="8000" dirty="0">
                <a:solidFill>
                  <a:schemeClr val="bg1"/>
                </a:solidFill>
              </a:rPr>
              <a:t>Spacecrafts </a:t>
            </a:r>
          </a:p>
        </p:txBody>
      </p:sp>
    </p:spTree>
    <p:extLst>
      <p:ext uri="{BB962C8B-B14F-4D97-AF65-F5344CB8AC3E}">
        <p14:creationId xmlns:p14="http://schemas.microsoft.com/office/powerpoint/2010/main" val="225781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4206169" y="2566207"/>
            <a:ext cx="3258176" cy="3693319"/>
          </a:xfrm>
          <a:prstGeom prst="rect">
            <a:avLst/>
          </a:prstGeom>
          <a:noFill/>
        </p:spPr>
        <p:txBody>
          <a:bodyPr wrap="square" rtlCol="0">
            <a:spAutoFit/>
          </a:bodyPr>
          <a:lstStyle/>
          <a:p>
            <a:r>
              <a:rPr lang="en-US" dirty="0">
                <a:solidFill>
                  <a:schemeClr val="bg1"/>
                </a:solidFill>
              </a:rPr>
              <a:t>Star Trek has 1443 named spacecraft, only 544 had class data, with 189 classes between them.</a:t>
            </a:r>
          </a:p>
          <a:p>
            <a:pPr marL="285750" indent="-285750">
              <a:buFont typeface="Arial" panose="020B0604020202020204" pitchFamily="34" charset="0"/>
              <a:buChar char="•"/>
            </a:pPr>
            <a:r>
              <a:rPr lang="en-US" dirty="0">
                <a:solidFill>
                  <a:schemeClr val="bg1"/>
                </a:solidFill>
              </a:rPr>
              <a:t>The most prevalent class was the California Class</a:t>
            </a:r>
          </a:p>
          <a:p>
            <a:endParaRPr lang="en-US" dirty="0">
              <a:solidFill>
                <a:schemeClr val="bg1"/>
              </a:solidFill>
            </a:endParaRPr>
          </a:p>
          <a:p>
            <a:r>
              <a:rPr lang="en-US" dirty="0">
                <a:solidFill>
                  <a:schemeClr val="bg1"/>
                </a:solidFill>
              </a:rPr>
              <a:t>Star Wars had 904 named spacecraft with 193 classes.</a:t>
            </a:r>
          </a:p>
          <a:p>
            <a:pPr marL="285750" indent="-285750">
              <a:buFont typeface="Arial" panose="020B0604020202020204" pitchFamily="34" charset="0"/>
              <a:buChar char="•"/>
            </a:pPr>
            <a:r>
              <a:rPr lang="en-US" dirty="0">
                <a:solidFill>
                  <a:schemeClr val="bg1"/>
                </a:solidFill>
              </a:rPr>
              <a:t>The most frequent class was starfighter. </a:t>
            </a:r>
          </a:p>
          <a:p>
            <a:endParaRPr lang="en-US" dirty="0">
              <a:solidFill>
                <a:schemeClr val="bg1"/>
              </a:solidFill>
            </a:endParaRPr>
          </a:p>
          <a:p>
            <a:endParaRPr lang="en-US" dirty="0">
              <a:solidFill>
                <a:schemeClr val="bg1"/>
              </a:solidFill>
            </a:endParaRPr>
          </a:p>
        </p:txBody>
      </p:sp>
      <p:pic>
        <p:nvPicPr>
          <p:cNvPr id="6" name="Picture 5" descr="A picture containing text, screenshot, font, parallel&#10;&#10;Description automatically generated">
            <a:extLst>
              <a:ext uri="{FF2B5EF4-FFF2-40B4-BE49-F238E27FC236}">
                <a16:creationId xmlns:a16="http://schemas.microsoft.com/office/drawing/2014/main" id="{1EA133AD-A9E3-2D78-E91C-215BCBED3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5" y="2196924"/>
            <a:ext cx="4091673" cy="4062602"/>
          </a:xfrm>
          <a:prstGeom prst="rect">
            <a:avLst/>
          </a:prstGeom>
        </p:spPr>
      </p:pic>
      <p:pic>
        <p:nvPicPr>
          <p:cNvPr id="9" name="Picture 8" descr="A picture containing text, screenshot, font, diagram&#10;&#10;Description automatically generated">
            <a:extLst>
              <a:ext uri="{FF2B5EF4-FFF2-40B4-BE49-F238E27FC236}">
                <a16:creationId xmlns:a16="http://schemas.microsoft.com/office/drawing/2014/main" id="{9C3E1AF0-38EC-01FC-CC80-9368FE8B8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500" y="2196924"/>
            <a:ext cx="4507345" cy="4055969"/>
          </a:xfrm>
          <a:prstGeom prst="rect">
            <a:avLst/>
          </a:prstGeom>
        </p:spPr>
      </p:pic>
      <p:pic>
        <p:nvPicPr>
          <p:cNvPr id="11" name="Picture 10" descr="A picture containing space, screenshot, outer space, light&#10;&#10;Description automatically generated">
            <a:extLst>
              <a:ext uri="{FF2B5EF4-FFF2-40B4-BE49-F238E27FC236}">
                <a16:creationId xmlns:a16="http://schemas.microsoft.com/office/drawing/2014/main" id="{4C815C87-7982-B907-DA9C-CB999C6A5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7" y="50360"/>
            <a:ext cx="3700247" cy="2083240"/>
          </a:xfrm>
          <a:prstGeom prst="rect">
            <a:avLst/>
          </a:prstGeom>
        </p:spPr>
      </p:pic>
      <p:pic>
        <p:nvPicPr>
          <p:cNvPr id="13" name="Picture 12" descr="A picture containing toy, weapon, tool, cartoon&#10;&#10;Description automatically generated">
            <a:extLst>
              <a:ext uri="{FF2B5EF4-FFF2-40B4-BE49-F238E27FC236}">
                <a16:creationId xmlns:a16="http://schemas.microsoft.com/office/drawing/2014/main" id="{9BD03715-9E4B-8883-89AE-9B5B0430A8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0182" y="76924"/>
            <a:ext cx="2826667" cy="2120000"/>
          </a:xfrm>
          <a:prstGeom prst="rect">
            <a:avLst/>
          </a:prstGeom>
        </p:spPr>
      </p:pic>
    </p:spTree>
    <p:extLst>
      <p:ext uri="{BB962C8B-B14F-4D97-AF65-F5344CB8AC3E}">
        <p14:creationId xmlns:p14="http://schemas.microsoft.com/office/powerpoint/2010/main" val="1532301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6539922" y="2063999"/>
            <a:ext cx="4007428" cy="3231654"/>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Data for length, width, height, and diameter. Data also ranged from meters and kilometers to feet and unknown types:</a:t>
            </a:r>
          </a:p>
          <a:p>
            <a:pPr marL="285750" indent="-285750">
              <a:buFont typeface="Arial" panose="020B0604020202020204" pitchFamily="34" charset="0"/>
              <a:buChar char="•"/>
            </a:pPr>
            <a:r>
              <a:rPr lang="en-US" dirty="0">
                <a:solidFill>
                  <a:schemeClr val="bg1"/>
                </a:solidFill>
              </a:rPr>
              <a:t>Stuck with length because it was most available</a:t>
            </a:r>
          </a:p>
          <a:p>
            <a:pPr marL="285750" indent="-285750">
              <a:buFont typeface="Arial" panose="020B0604020202020204" pitchFamily="34" charset="0"/>
              <a:buChar char="•"/>
            </a:pPr>
            <a:r>
              <a:rPr lang="en-US" dirty="0">
                <a:solidFill>
                  <a:schemeClr val="bg1"/>
                </a:solidFill>
              </a:rPr>
              <a:t>Converted everything to meters for consistency</a:t>
            </a:r>
          </a:p>
          <a:p>
            <a:pPr marL="285750" indent="-285750">
              <a:buFont typeface="Arial" panose="020B0604020202020204" pitchFamily="34" charset="0"/>
              <a:buChar char="•"/>
            </a:pPr>
            <a:r>
              <a:rPr lang="en-US" dirty="0">
                <a:solidFill>
                  <a:schemeClr val="bg1"/>
                </a:solidFill>
              </a:rPr>
              <a:t>Stripped what could not be identified</a:t>
            </a:r>
          </a:p>
          <a:p>
            <a:pPr marL="285750" indent="-285750">
              <a:buFont typeface="Arial" panose="020B0604020202020204" pitchFamily="34" charset="0"/>
              <a:buChar char="•"/>
            </a:pPr>
            <a:r>
              <a:rPr lang="en-US" dirty="0">
                <a:solidFill>
                  <a:schemeClr val="bg1"/>
                </a:solidFill>
              </a:rPr>
              <a:t>203 of the 904 ships had length data</a:t>
            </a:r>
          </a:p>
        </p:txBody>
      </p:sp>
      <p:sp>
        <p:nvSpPr>
          <p:cNvPr id="5" name="TextBox 4">
            <a:extLst>
              <a:ext uri="{FF2B5EF4-FFF2-40B4-BE49-F238E27FC236}">
                <a16:creationId xmlns:a16="http://schemas.microsoft.com/office/drawing/2014/main" id="{D3118244-8370-1711-6D1C-1C7889D4F50B}"/>
              </a:ext>
            </a:extLst>
          </p:cNvPr>
          <p:cNvSpPr txBox="1"/>
          <p:nvPr/>
        </p:nvSpPr>
        <p:spPr>
          <a:xfrm>
            <a:off x="1460405" y="2063999"/>
            <a:ext cx="3158837" cy="2123658"/>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No size data other than Number of Decks</a:t>
            </a:r>
          </a:p>
          <a:p>
            <a:pPr marL="285750" indent="-285750">
              <a:buFont typeface="Arial" panose="020B0604020202020204" pitchFamily="34" charset="0"/>
              <a:buChar char="•"/>
            </a:pPr>
            <a:r>
              <a:rPr lang="en-US" dirty="0">
                <a:solidFill>
                  <a:schemeClr val="bg1"/>
                </a:solidFill>
              </a:rPr>
              <a:t>Only 87 of the 1312 ships had data</a:t>
            </a:r>
          </a:p>
          <a:p>
            <a:pPr marL="285750" indent="-285750">
              <a:buFont typeface="Arial" panose="020B0604020202020204" pitchFamily="34" charset="0"/>
              <a:buChar char="•"/>
            </a:pPr>
            <a:r>
              <a:rPr lang="en-US" dirty="0">
                <a:solidFill>
                  <a:schemeClr val="bg1"/>
                </a:solidFill>
              </a:rPr>
              <a:t>Very simple float data</a:t>
            </a:r>
          </a:p>
          <a:p>
            <a:endParaRPr lang="en-US" dirty="0">
              <a:solidFill>
                <a:schemeClr val="bg1"/>
              </a:solidFill>
            </a:endParaRPr>
          </a:p>
        </p:txBody>
      </p:sp>
    </p:spTree>
    <p:extLst>
      <p:ext uri="{BB962C8B-B14F-4D97-AF65-F5344CB8AC3E}">
        <p14:creationId xmlns:p14="http://schemas.microsoft.com/office/powerpoint/2010/main" val="3475728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2" name="TextBox 1">
            <a:extLst>
              <a:ext uri="{FF2B5EF4-FFF2-40B4-BE49-F238E27FC236}">
                <a16:creationId xmlns:a16="http://schemas.microsoft.com/office/drawing/2014/main" id="{2353AC4B-3264-FE8B-0F6D-D55B715A9226}"/>
              </a:ext>
            </a:extLst>
          </p:cNvPr>
          <p:cNvSpPr txBox="1"/>
          <p:nvPr/>
        </p:nvSpPr>
        <p:spPr>
          <a:xfrm>
            <a:off x="1120097" y="5479862"/>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The most common number of decks for a named ship is 34.</a:t>
            </a:r>
          </a:p>
          <a:p>
            <a:endParaRPr lang="en-US" dirty="0">
              <a:solidFill>
                <a:schemeClr val="bg1"/>
              </a:solidFill>
            </a:endParaRPr>
          </a:p>
        </p:txBody>
      </p:sp>
      <p:pic>
        <p:nvPicPr>
          <p:cNvPr id="6" name="Picture 5" descr="A picture containing text, screenshot, font, plot&#10;&#10;Description automatically generated">
            <a:extLst>
              <a:ext uri="{FF2B5EF4-FFF2-40B4-BE49-F238E27FC236}">
                <a16:creationId xmlns:a16="http://schemas.microsoft.com/office/drawing/2014/main" id="{E437486A-D922-87FA-8446-3E75BE1D6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26" y="1073048"/>
            <a:ext cx="5159781" cy="4307456"/>
          </a:xfrm>
          <a:prstGeom prst="rect">
            <a:avLst/>
          </a:prstGeom>
        </p:spPr>
      </p:pic>
      <p:sp>
        <p:nvSpPr>
          <p:cNvPr id="10" name="TextBox 9">
            <a:extLst>
              <a:ext uri="{FF2B5EF4-FFF2-40B4-BE49-F238E27FC236}">
                <a16:creationId xmlns:a16="http://schemas.microsoft.com/office/drawing/2014/main" id="{102108F0-01FB-D89B-211D-0454E1E6F300}"/>
              </a:ext>
            </a:extLst>
          </p:cNvPr>
          <p:cNvSpPr txBox="1"/>
          <p:nvPr/>
        </p:nvSpPr>
        <p:spPr>
          <a:xfrm>
            <a:off x="7230031" y="965868"/>
            <a:ext cx="4513210" cy="1292662"/>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The most common length of ships was 600 meters.</a:t>
            </a:r>
          </a:p>
          <a:p>
            <a:endParaRPr lang="en-US" dirty="0">
              <a:solidFill>
                <a:schemeClr val="bg1"/>
              </a:solidFill>
            </a:endParaRPr>
          </a:p>
        </p:txBody>
      </p:sp>
      <p:pic>
        <p:nvPicPr>
          <p:cNvPr id="12" name="Picture 11" descr="A picture containing text, screenshot, font, plot&#10;&#10;Description automatically generated">
            <a:extLst>
              <a:ext uri="{FF2B5EF4-FFF2-40B4-BE49-F238E27FC236}">
                <a16:creationId xmlns:a16="http://schemas.microsoft.com/office/drawing/2014/main" id="{5B1112AC-66E2-7B42-8F0D-DA116446F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2595" y="2158775"/>
            <a:ext cx="5148082" cy="4453137"/>
          </a:xfrm>
          <a:prstGeom prst="rect">
            <a:avLst/>
          </a:prstGeom>
        </p:spPr>
      </p:pic>
    </p:spTree>
    <p:extLst>
      <p:ext uri="{BB962C8B-B14F-4D97-AF65-F5344CB8AC3E}">
        <p14:creationId xmlns:p14="http://schemas.microsoft.com/office/powerpoint/2010/main" val="2130395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2" name="TextBox 1">
            <a:extLst>
              <a:ext uri="{FF2B5EF4-FFF2-40B4-BE49-F238E27FC236}">
                <a16:creationId xmlns:a16="http://schemas.microsoft.com/office/drawing/2014/main" id="{2353AC4B-3264-FE8B-0F6D-D55B715A9226}"/>
              </a:ext>
            </a:extLst>
          </p:cNvPr>
          <p:cNvSpPr txBox="1"/>
          <p:nvPr/>
        </p:nvSpPr>
        <p:spPr>
          <a:xfrm>
            <a:off x="692258" y="1411201"/>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Average is 16</a:t>
            </a:r>
          </a:p>
          <a:p>
            <a:pPr marL="285750" indent="-285750">
              <a:buFont typeface="Arial" panose="020B0604020202020204" pitchFamily="34" charset="0"/>
              <a:buChar char="•"/>
            </a:pPr>
            <a:r>
              <a:rPr lang="en-US" dirty="0">
                <a:solidFill>
                  <a:schemeClr val="bg1"/>
                </a:solidFill>
              </a:rPr>
              <a:t>Largest is 42</a:t>
            </a:r>
          </a:p>
          <a:p>
            <a:pPr marL="285750" indent="-285750">
              <a:buFont typeface="Arial" panose="020B0604020202020204" pitchFamily="34" charset="0"/>
              <a:buChar char="•"/>
            </a:pPr>
            <a:r>
              <a:rPr lang="en-US" dirty="0">
                <a:solidFill>
                  <a:schemeClr val="bg1"/>
                </a:solidFill>
              </a:rPr>
              <a:t>Smallest is 2</a:t>
            </a:r>
          </a:p>
          <a:p>
            <a:endParaRPr lang="en-US" dirty="0">
              <a:solidFill>
                <a:schemeClr val="bg1"/>
              </a:solidFill>
            </a:endParaRPr>
          </a:p>
        </p:txBody>
      </p:sp>
      <p:sp>
        <p:nvSpPr>
          <p:cNvPr id="10" name="TextBox 9">
            <a:extLst>
              <a:ext uri="{FF2B5EF4-FFF2-40B4-BE49-F238E27FC236}">
                <a16:creationId xmlns:a16="http://schemas.microsoft.com/office/drawing/2014/main" id="{102108F0-01FB-D89B-211D-0454E1E6F300}"/>
              </a:ext>
            </a:extLst>
          </p:cNvPr>
          <p:cNvSpPr txBox="1"/>
          <p:nvPr/>
        </p:nvSpPr>
        <p:spPr>
          <a:xfrm>
            <a:off x="7204864" y="5338700"/>
            <a:ext cx="4513210" cy="156966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Average is 233.89 meters</a:t>
            </a:r>
          </a:p>
          <a:p>
            <a:pPr marL="285750" indent="-285750">
              <a:buFont typeface="Arial" panose="020B0604020202020204" pitchFamily="34" charset="0"/>
              <a:buChar char="•"/>
            </a:pPr>
            <a:r>
              <a:rPr lang="en-US" dirty="0">
                <a:solidFill>
                  <a:schemeClr val="bg1"/>
                </a:solidFill>
              </a:rPr>
              <a:t>Largest is 2915.84 meters</a:t>
            </a:r>
          </a:p>
          <a:p>
            <a:pPr marL="285750" indent="-285750">
              <a:buFont typeface="Arial" panose="020B0604020202020204" pitchFamily="34" charset="0"/>
              <a:buChar char="•"/>
            </a:pPr>
            <a:r>
              <a:rPr lang="en-US" dirty="0">
                <a:solidFill>
                  <a:schemeClr val="bg1"/>
                </a:solidFill>
              </a:rPr>
              <a:t>Smallest is 2.6 meters</a:t>
            </a:r>
          </a:p>
          <a:p>
            <a:endParaRPr lang="en-US" dirty="0">
              <a:solidFill>
                <a:schemeClr val="bg1"/>
              </a:solidFill>
            </a:endParaRPr>
          </a:p>
        </p:txBody>
      </p:sp>
      <p:pic>
        <p:nvPicPr>
          <p:cNvPr id="5" name="Picture 4" descr="A picture containing text, screenshot, diagram, rectangle&#10;&#10;Description automatically generated">
            <a:extLst>
              <a:ext uri="{FF2B5EF4-FFF2-40B4-BE49-F238E27FC236}">
                <a16:creationId xmlns:a16="http://schemas.microsoft.com/office/drawing/2014/main" id="{A4C574FA-1518-3368-3FF2-70AA92E5B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4" y="2848280"/>
            <a:ext cx="5148082" cy="3959360"/>
          </a:xfrm>
          <a:prstGeom prst="rect">
            <a:avLst/>
          </a:prstGeom>
        </p:spPr>
      </p:pic>
      <p:pic>
        <p:nvPicPr>
          <p:cNvPr id="9" name="Picture 8" descr="A picture containing text, screenshot, diagram, number&#10;&#10;Description automatically generated">
            <a:extLst>
              <a:ext uri="{FF2B5EF4-FFF2-40B4-BE49-F238E27FC236}">
                <a16:creationId xmlns:a16="http://schemas.microsoft.com/office/drawing/2014/main" id="{BB20903D-D7A8-10DB-6511-38B26842C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385" y="1247094"/>
            <a:ext cx="5303531" cy="3959360"/>
          </a:xfrm>
          <a:prstGeom prst="rect">
            <a:avLst/>
          </a:prstGeom>
        </p:spPr>
      </p:pic>
    </p:spTree>
    <p:extLst>
      <p:ext uri="{BB962C8B-B14F-4D97-AF65-F5344CB8AC3E}">
        <p14:creationId xmlns:p14="http://schemas.microsoft.com/office/powerpoint/2010/main" val="144579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6758036" y="4580696"/>
            <a:ext cx="4007428" cy="156966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The average is length is around 2.3 football fields long.</a:t>
            </a:r>
          </a:p>
          <a:p>
            <a:pPr marL="285750" indent="-285750">
              <a:buFont typeface="Arial" panose="020B0604020202020204" pitchFamily="34" charset="0"/>
              <a:buChar char="•"/>
            </a:pPr>
            <a:r>
              <a:rPr lang="en-US" dirty="0">
                <a:solidFill>
                  <a:schemeClr val="bg1"/>
                </a:solidFill>
              </a:rPr>
              <a:t>The largest is 1.8 miles long, which is the Resurgent-class Star Destroyer</a:t>
            </a:r>
          </a:p>
        </p:txBody>
      </p:sp>
      <p:sp>
        <p:nvSpPr>
          <p:cNvPr id="5" name="TextBox 4">
            <a:extLst>
              <a:ext uri="{FF2B5EF4-FFF2-40B4-BE49-F238E27FC236}">
                <a16:creationId xmlns:a16="http://schemas.microsoft.com/office/drawing/2014/main" id="{D3118244-8370-1711-6D1C-1C7889D4F50B}"/>
              </a:ext>
            </a:extLst>
          </p:cNvPr>
          <p:cNvSpPr txBox="1"/>
          <p:nvPr/>
        </p:nvSpPr>
        <p:spPr>
          <a:xfrm>
            <a:off x="919087" y="1304463"/>
            <a:ext cx="3158837" cy="2123658"/>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The average class is around 16 stories tall.</a:t>
            </a:r>
          </a:p>
          <a:p>
            <a:pPr marL="285750" indent="-285750">
              <a:buFont typeface="Arial" panose="020B0604020202020204" pitchFamily="34" charset="0"/>
              <a:buChar char="•"/>
            </a:pPr>
            <a:r>
              <a:rPr lang="en-US" dirty="0">
                <a:solidFill>
                  <a:schemeClr val="bg1"/>
                </a:solidFill>
              </a:rPr>
              <a:t>The tallest is 42 stories tall, which is the Galaxy class spacecraft..</a:t>
            </a:r>
          </a:p>
          <a:p>
            <a:endParaRPr lang="en-US" dirty="0">
              <a:solidFill>
                <a:schemeClr val="bg1"/>
              </a:solidFill>
            </a:endParaRPr>
          </a:p>
        </p:txBody>
      </p:sp>
      <p:pic>
        <p:nvPicPr>
          <p:cNvPr id="6" name="Picture 5" descr="A space ship in space&#10;&#10;Description automatically generated with low confidence">
            <a:extLst>
              <a:ext uri="{FF2B5EF4-FFF2-40B4-BE49-F238E27FC236}">
                <a16:creationId xmlns:a16="http://schemas.microsoft.com/office/drawing/2014/main" id="{A81DC346-0197-7FC2-7A9D-5636CA142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46" y="3427814"/>
            <a:ext cx="3887717" cy="2923563"/>
          </a:xfrm>
          <a:prstGeom prst="rect">
            <a:avLst/>
          </a:prstGeom>
        </p:spPr>
      </p:pic>
      <p:pic>
        <p:nvPicPr>
          <p:cNvPr id="9" name="Picture 8" descr="A picture containing transport, outdoor, watercraft&#10;&#10;Description automatically generated">
            <a:extLst>
              <a:ext uri="{FF2B5EF4-FFF2-40B4-BE49-F238E27FC236}">
                <a16:creationId xmlns:a16="http://schemas.microsoft.com/office/drawing/2014/main" id="{142D85FC-79C3-9320-BE9E-9677EDED1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068" y="604997"/>
            <a:ext cx="5419354" cy="4097032"/>
          </a:xfrm>
          <a:prstGeom prst="rect">
            <a:avLst/>
          </a:prstGeom>
        </p:spPr>
      </p:pic>
    </p:spTree>
    <p:extLst>
      <p:ext uri="{BB962C8B-B14F-4D97-AF65-F5344CB8AC3E}">
        <p14:creationId xmlns:p14="http://schemas.microsoft.com/office/powerpoint/2010/main" val="2732055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9D43EBC7-9911-E5A9-85AE-47F315C6D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736DC1E-8739-ABE6-AE51-061051B9D2DE}"/>
              </a:ext>
            </a:extLst>
          </p:cNvPr>
          <p:cNvSpPr txBox="1"/>
          <p:nvPr/>
        </p:nvSpPr>
        <p:spPr>
          <a:xfrm>
            <a:off x="4105564" y="0"/>
            <a:ext cx="3980872" cy="923330"/>
          </a:xfrm>
          <a:prstGeom prst="rect">
            <a:avLst/>
          </a:prstGeom>
          <a:noFill/>
        </p:spPr>
        <p:txBody>
          <a:bodyPr wrap="square" rtlCol="0">
            <a:spAutoFit/>
          </a:bodyPr>
          <a:lstStyle/>
          <a:p>
            <a:r>
              <a:rPr lang="en-US" sz="5400" dirty="0">
                <a:solidFill>
                  <a:schemeClr val="bg1"/>
                </a:solidFill>
              </a:rPr>
              <a:t>Data Sources</a:t>
            </a:r>
          </a:p>
        </p:txBody>
      </p:sp>
      <p:sp>
        <p:nvSpPr>
          <p:cNvPr id="3" name="TextBox 2">
            <a:extLst>
              <a:ext uri="{FF2B5EF4-FFF2-40B4-BE49-F238E27FC236}">
                <a16:creationId xmlns:a16="http://schemas.microsoft.com/office/drawing/2014/main" id="{2CDC749E-3B49-49A2-B542-AAB0EE03A870}"/>
              </a:ext>
            </a:extLst>
          </p:cNvPr>
          <p:cNvSpPr txBox="1"/>
          <p:nvPr/>
        </p:nvSpPr>
        <p:spPr>
          <a:xfrm>
            <a:off x="822037" y="1450062"/>
            <a:ext cx="4581236" cy="2031325"/>
          </a:xfrm>
          <a:prstGeom prst="rect">
            <a:avLst/>
          </a:prstGeom>
          <a:noFill/>
        </p:spPr>
        <p:txBody>
          <a:bodyPr wrap="square" rtlCol="0">
            <a:spAutoFit/>
          </a:bodyPr>
          <a:lstStyle/>
          <a:p>
            <a:r>
              <a:rPr lang="en-US" b="0" i="0" dirty="0">
                <a:solidFill>
                  <a:srgbClr val="E6EDF3"/>
                </a:solidFill>
                <a:effectLst/>
                <a:latin typeface="-apple-system"/>
              </a:rPr>
              <a:t>STAPI is a RESTful web service that provides data about the Star Trek universe, such as characters, planets, species, starships, and more. It has a simple and consistent interface that allows users to query its data easily. The URL for STAPI is </a:t>
            </a:r>
            <a:r>
              <a:rPr lang="en-US" b="0" i="0" u="none" strike="noStrike" dirty="0">
                <a:solidFill>
                  <a:srgbClr val="E6EDF3"/>
                </a:solidFill>
                <a:effectLst/>
                <a:latin typeface="-apple-system"/>
                <a:hlinkClick r:id="rId3"/>
              </a:rPr>
              <a:t>http://stapi.co/</a:t>
            </a:r>
            <a:r>
              <a:rPr lang="en-US" b="0" i="0" dirty="0">
                <a:solidFill>
                  <a:srgbClr val="E6EDF3"/>
                </a:solidFill>
                <a:effectLst/>
                <a:latin typeface="-apple-system"/>
              </a:rPr>
              <a:t>.</a:t>
            </a:r>
          </a:p>
          <a:p>
            <a:endParaRPr lang="en-US" dirty="0"/>
          </a:p>
        </p:txBody>
      </p:sp>
      <p:sp>
        <p:nvSpPr>
          <p:cNvPr id="4" name="TextBox 3">
            <a:extLst>
              <a:ext uri="{FF2B5EF4-FFF2-40B4-BE49-F238E27FC236}">
                <a16:creationId xmlns:a16="http://schemas.microsoft.com/office/drawing/2014/main" id="{3524BBA9-3FC4-D7C1-D40C-F274A31668BA}"/>
              </a:ext>
            </a:extLst>
          </p:cNvPr>
          <p:cNvSpPr txBox="1"/>
          <p:nvPr/>
        </p:nvSpPr>
        <p:spPr>
          <a:xfrm>
            <a:off x="7112000" y="1408721"/>
            <a:ext cx="3980872" cy="2308324"/>
          </a:xfrm>
          <a:prstGeom prst="rect">
            <a:avLst/>
          </a:prstGeom>
          <a:noFill/>
        </p:spPr>
        <p:txBody>
          <a:bodyPr wrap="square" rtlCol="0">
            <a:spAutoFit/>
          </a:bodyPr>
          <a:lstStyle/>
          <a:p>
            <a:r>
              <a:rPr lang="en-US" b="0" i="0" dirty="0" err="1">
                <a:solidFill>
                  <a:srgbClr val="E6EDF3"/>
                </a:solidFill>
                <a:effectLst/>
                <a:latin typeface="-apple-system"/>
              </a:rPr>
              <a:t>Wookieepedia</a:t>
            </a:r>
            <a:r>
              <a:rPr lang="en-US" b="0" i="0" dirty="0">
                <a:solidFill>
                  <a:srgbClr val="E6EDF3"/>
                </a:solidFill>
                <a:effectLst/>
                <a:latin typeface="-apple-system"/>
              </a:rPr>
              <a:t> is a fan-made wiki that contains information about the Star Wars universe, such as characters, planets, species, vehicles, and more. The URL for </a:t>
            </a:r>
            <a:r>
              <a:rPr lang="en-US" b="0" i="0" dirty="0" err="1">
                <a:solidFill>
                  <a:srgbClr val="E6EDF3"/>
                </a:solidFill>
                <a:effectLst/>
                <a:latin typeface="-apple-system"/>
              </a:rPr>
              <a:t>Wookieepedia</a:t>
            </a:r>
            <a:r>
              <a:rPr lang="en-US" b="0" i="0" dirty="0">
                <a:solidFill>
                  <a:srgbClr val="E6EDF3"/>
                </a:solidFill>
                <a:effectLst/>
                <a:latin typeface="-apple-system"/>
              </a:rPr>
              <a:t> is: </a:t>
            </a:r>
            <a:r>
              <a:rPr lang="en-US" b="0" i="0" u="none" strike="noStrike" dirty="0">
                <a:solidFill>
                  <a:srgbClr val="E6EDF3"/>
                </a:solidFill>
                <a:effectLst/>
                <a:latin typeface="-apple-system"/>
                <a:hlinkClick r:id="rId4"/>
              </a:rPr>
              <a:t>https://starwars.fandom.com/wiki/Main_Page</a:t>
            </a:r>
            <a:r>
              <a:rPr lang="en-US" b="0" i="0" dirty="0">
                <a:solidFill>
                  <a:srgbClr val="E6EDF3"/>
                </a:solidFill>
                <a:effectLst/>
                <a:latin typeface="-apple-system"/>
              </a:rPr>
              <a:t>.</a:t>
            </a:r>
          </a:p>
          <a:p>
            <a:endParaRPr lang="en-US" dirty="0"/>
          </a:p>
        </p:txBody>
      </p:sp>
      <p:sp>
        <p:nvSpPr>
          <p:cNvPr id="10" name="TextBox 9">
            <a:extLst>
              <a:ext uri="{FF2B5EF4-FFF2-40B4-BE49-F238E27FC236}">
                <a16:creationId xmlns:a16="http://schemas.microsoft.com/office/drawing/2014/main" id="{BB2DFFD2-A89E-39DA-F4C7-8D13F760FF4B}"/>
              </a:ext>
            </a:extLst>
          </p:cNvPr>
          <p:cNvSpPr txBox="1"/>
          <p:nvPr/>
        </p:nvSpPr>
        <p:spPr>
          <a:xfrm>
            <a:off x="1971459" y="3952702"/>
            <a:ext cx="7832436" cy="1754326"/>
          </a:xfrm>
          <a:prstGeom prst="rect">
            <a:avLst/>
          </a:prstGeom>
          <a:noFill/>
        </p:spPr>
        <p:txBody>
          <a:bodyPr wrap="square" rtlCol="0">
            <a:spAutoFit/>
          </a:bodyPr>
          <a:lstStyle/>
          <a:p>
            <a:r>
              <a:rPr lang="en-US" b="0" i="0" dirty="0">
                <a:solidFill>
                  <a:srgbClr val="E6EDF3"/>
                </a:solidFill>
                <a:effectLst/>
                <a:latin typeface="-apple-system"/>
              </a:rPr>
              <a:t>For the Star Wars data, I used a good portion of the </a:t>
            </a:r>
            <a:r>
              <a:rPr lang="en-US" b="0" i="0" dirty="0" err="1">
                <a:solidFill>
                  <a:srgbClr val="E6EDF3"/>
                </a:solidFill>
                <a:effectLst/>
                <a:latin typeface="-apple-system"/>
              </a:rPr>
              <a:t>Wookieepedia</a:t>
            </a:r>
            <a:r>
              <a:rPr lang="en-US" b="0" i="0" dirty="0">
                <a:solidFill>
                  <a:srgbClr val="E6EDF3"/>
                </a:solidFill>
                <a:effectLst/>
                <a:latin typeface="-apple-system"/>
              </a:rPr>
              <a:t> scrape from this GitHub repository: </a:t>
            </a:r>
            <a:r>
              <a:rPr lang="en-US" b="0" i="0" u="none" strike="noStrike" dirty="0">
                <a:effectLst/>
                <a:latin typeface="-apple-system"/>
                <a:hlinkClick r:id="rId5"/>
              </a:rPr>
              <a:t>https://github.com/dennisbakhuis/wookieepediascience</a:t>
            </a:r>
            <a:r>
              <a:rPr lang="en-US" b="0" i="0" dirty="0">
                <a:solidFill>
                  <a:srgbClr val="E6EDF3"/>
                </a:solidFill>
                <a:effectLst/>
                <a:latin typeface="-apple-system"/>
              </a:rPr>
              <a:t>. This repository contains scripts and notebooks that scrape and analyze data from </a:t>
            </a:r>
            <a:r>
              <a:rPr lang="en-US" b="0" i="0" dirty="0" err="1">
                <a:solidFill>
                  <a:srgbClr val="E6EDF3"/>
                </a:solidFill>
                <a:effectLst/>
                <a:latin typeface="-apple-system"/>
              </a:rPr>
              <a:t>Wookieepedia</a:t>
            </a:r>
            <a:r>
              <a:rPr lang="en-US" b="0" i="0" dirty="0">
                <a:solidFill>
                  <a:srgbClr val="E6EDF3"/>
                </a:solidFill>
                <a:effectLst/>
                <a:latin typeface="-apple-system"/>
              </a:rPr>
              <a:t> using Python and pandas. I modified some of the scripts to suit my needs and added some additional scraping functions. I would like to thank Dennis </a:t>
            </a:r>
            <a:r>
              <a:rPr lang="en-US" b="0" i="0" dirty="0" err="1">
                <a:solidFill>
                  <a:srgbClr val="E6EDF3"/>
                </a:solidFill>
                <a:effectLst/>
                <a:latin typeface="-apple-system"/>
              </a:rPr>
              <a:t>Bakhuis</a:t>
            </a:r>
            <a:r>
              <a:rPr lang="en-US" b="0" i="0" dirty="0">
                <a:solidFill>
                  <a:srgbClr val="E6EDF3"/>
                </a:solidFill>
                <a:effectLst/>
                <a:latin typeface="-apple-system"/>
              </a:rPr>
              <a:t> for creating and sharing this repository.</a:t>
            </a:r>
            <a:endParaRPr lang="en-US" dirty="0"/>
          </a:p>
        </p:txBody>
      </p:sp>
    </p:spTree>
    <p:extLst>
      <p:ext uri="{BB962C8B-B14F-4D97-AF65-F5344CB8AC3E}">
        <p14:creationId xmlns:p14="http://schemas.microsoft.com/office/powerpoint/2010/main" val="1380095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6539922" y="2063999"/>
            <a:ext cx="4007428" cy="156966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Data is very messy and difficult to categorize</a:t>
            </a:r>
          </a:p>
          <a:p>
            <a:pPr marL="285750" indent="-285750">
              <a:buFont typeface="Arial" panose="020B0604020202020204" pitchFamily="34" charset="0"/>
              <a:buChar char="•"/>
            </a:pPr>
            <a:r>
              <a:rPr lang="en-US" dirty="0">
                <a:solidFill>
                  <a:schemeClr val="bg1"/>
                </a:solidFill>
              </a:rPr>
              <a:t>Some consistency in measurements</a:t>
            </a:r>
          </a:p>
          <a:p>
            <a:pPr marL="285750" indent="-285750">
              <a:buFont typeface="Arial" panose="020B0604020202020204" pitchFamily="34" charset="0"/>
              <a:buChar char="•"/>
            </a:pPr>
            <a:r>
              <a:rPr lang="en-US" dirty="0">
                <a:solidFill>
                  <a:schemeClr val="bg1"/>
                </a:solidFill>
              </a:rPr>
              <a:t>Majority of the ships are smaller.</a:t>
            </a:r>
          </a:p>
        </p:txBody>
      </p:sp>
      <p:sp>
        <p:nvSpPr>
          <p:cNvPr id="5" name="TextBox 4">
            <a:extLst>
              <a:ext uri="{FF2B5EF4-FFF2-40B4-BE49-F238E27FC236}">
                <a16:creationId xmlns:a16="http://schemas.microsoft.com/office/drawing/2014/main" id="{D3118244-8370-1711-6D1C-1C7889D4F50B}"/>
              </a:ext>
            </a:extLst>
          </p:cNvPr>
          <p:cNvSpPr txBox="1"/>
          <p:nvPr/>
        </p:nvSpPr>
        <p:spPr>
          <a:xfrm>
            <a:off x="1460405" y="2063999"/>
            <a:ext cx="3158837" cy="2677656"/>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Ships are more easily categorized</a:t>
            </a:r>
          </a:p>
          <a:p>
            <a:pPr marL="285750" indent="-285750">
              <a:buFont typeface="Arial" panose="020B0604020202020204" pitchFamily="34" charset="0"/>
              <a:buChar char="•"/>
            </a:pPr>
            <a:r>
              <a:rPr lang="en-US" dirty="0">
                <a:solidFill>
                  <a:schemeClr val="bg1"/>
                </a:solidFill>
              </a:rPr>
              <a:t>Consistency in measurements</a:t>
            </a:r>
          </a:p>
          <a:p>
            <a:pPr marL="285750" indent="-285750">
              <a:buFont typeface="Arial" panose="020B0604020202020204" pitchFamily="34" charset="0"/>
              <a:buChar char="•"/>
            </a:pPr>
            <a:r>
              <a:rPr lang="en-US" dirty="0">
                <a:solidFill>
                  <a:schemeClr val="bg1"/>
                </a:solidFill>
              </a:rPr>
              <a:t>Majority of the ships are fairly large vessels  </a:t>
            </a: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23887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03442" y="108077"/>
            <a:ext cx="4785115" cy="923330"/>
          </a:xfrm>
          <a:prstGeom prst="rect">
            <a:avLst/>
          </a:prstGeom>
          <a:noFill/>
        </p:spPr>
        <p:txBody>
          <a:bodyPr wrap="square" rtlCol="0">
            <a:spAutoFit/>
          </a:bodyPr>
          <a:lstStyle/>
          <a:p>
            <a:r>
              <a:rPr lang="en-US" sz="5400" dirty="0">
                <a:solidFill>
                  <a:schemeClr val="bg1"/>
                </a:solidFill>
              </a:rPr>
              <a:t>Final Thoughts</a:t>
            </a:r>
          </a:p>
        </p:txBody>
      </p:sp>
      <p:sp>
        <p:nvSpPr>
          <p:cNvPr id="5" name="TextBox 4">
            <a:extLst>
              <a:ext uri="{FF2B5EF4-FFF2-40B4-BE49-F238E27FC236}">
                <a16:creationId xmlns:a16="http://schemas.microsoft.com/office/drawing/2014/main" id="{D3118244-8370-1711-6D1C-1C7889D4F50B}"/>
              </a:ext>
            </a:extLst>
          </p:cNvPr>
          <p:cNvSpPr txBox="1"/>
          <p:nvPr/>
        </p:nvSpPr>
        <p:spPr>
          <a:xfrm>
            <a:off x="241323" y="1974789"/>
            <a:ext cx="11709351" cy="1754326"/>
          </a:xfrm>
          <a:prstGeom prst="rect">
            <a:avLst/>
          </a:prstGeom>
          <a:noFill/>
        </p:spPr>
        <p:txBody>
          <a:bodyPr wrap="square" rtlCol="0">
            <a:spAutoFit/>
          </a:bodyPr>
          <a:lstStyle/>
          <a:p>
            <a:r>
              <a:rPr lang="en-US" dirty="0">
                <a:solidFill>
                  <a:schemeClr val="bg1"/>
                </a:solidFill>
              </a:rPr>
              <a:t>Both universes and their data compliment each other. </a:t>
            </a:r>
          </a:p>
          <a:p>
            <a:endParaRPr lang="en-US" dirty="0">
              <a:solidFill>
                <a:schemeClr val="bg1"/>
              </a:solidFill>
            </a:endParaRPr>
          </a:p>
          <a:p>
            <a:r>
              <a:rPr lang="en-US" dirty="0">
                <a:solidFill>
                  <a:schemeClr val="bg1"/>
                </a:solidFill>
              </a:rPr>
              <a:t>Star Trek is a very clean, orderly, easily categorized universe.  STAPI is well thought out, very easily digestible, and very easy to use.  However, if data is not easy to assimilate it is not added. It leaves little room for dissimilar data, which is treated as troublesome or problematic and discarded or omitted.</a:t>
            </a:r>
          </a:p>
          <a:p>
            <a:endParaRPr lang="en-US" dirty="0">
              <a:solidFill>
                <a:schemeClr val="bg1"/>
              </a:solidFill>
            </a:endParaRPr>
          </a:p>
        </p:txBody>
      </p:sp>
      <p:pic>
        <p:nvPicPr>
          <p:cNvPr id="15" name="Picture 14" descr="A picture containing clothing, footwear, person, building&#10;&#10;Description automatically generated">
            <a:extLst>
              <a:ext uri="{FF2B5EF4-FFF2-40B4-BE49-F238E27FC236}">
                <a16:creationId xmlns:a16="http://schemas.microsoft.com/office/drawing/2014/main" id="{76FA2169-18D2-C1A1-2249-E62F6E7B3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23" y="3648364"/>
            <a:ext cx="3748524" cy="2886364"/>
          </a:xfrm>
          <a:prstGeom prst="rect">
            <a:avLst/>
          </a:prstGeom>
        </p:spPr>
      </p:pic>
      <p:pic>
        <p:nvPicPr>
          <p:cNvPr id="17" name="Picture 16" descr="A group of people in clothing&#10;&#10;Description automatically generated with medium confidence">
            <a:extLst>
              <a:ext uri="{FF2B5EF4-FFF2-40B4-BE49-F238E27FC236}">
                <a16:creationId xmlns:a16="http://schemas.microsoft.com/office/drawing/2014/main" id="{1B429A8C-8FF7-DFF4-F597-210DA90B6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602" y="3647177"/>
            <a:ext cx="3857853" cy="2893390"/>
          </a:xfrm>
          <a:prstGeom prst="rect">
            <a:avLst/>
          </a:prstGeom>
        </p:spPr>
      </p:pic>
      <p:pic>
        <p:nvPicPr>
          <p:cNvPr id="21" name="Picture 20">
            <a:extLst>
              <a:ext uri="{FF2B5EF4-FFF2-40B4-BE49-F238E27FC236}">
                <a16:creationId xmlns:a16="http://schemas.microsoft.com/office/drawing/2014/main" id="{C7FFF96E-F19A-AFFA-AE2A-B8D9BF497830}"/>
              </a:ext>
            </a:extLst>
          </p:cNvPr>
          <p:cNvPicPr>
            <a:picLocks noChangeAspect="1"/>
          </p:cNvPicPr>
          <p:nvPr/>
        </p:nvPicPr>
        <p:blipFill>
          <a:blip r:embed="rId5"/>
          <a:stretch>
            <a:fillRect/>
          </a:stretch>
        </p:blipFill>
        <p:spPr>
          <a:xfrm>
            <a:off x="8131210" y="3641337"/>
            <a:ext cx="3748525" cy="2930969"/>
          </a:xfrm>
          <a:prstGeom prst="rect">
            <a:avLst/>
          </a:prstGeom>
        </p:spPr>
      </p:pic>
    </p:spTree>
    <p:extLst>
      <p:ext uri="{BB962C8B-B14F-4D97-AF65-F5344CB8AC3E}">
        <p14:creationId xmlns:p14="http://schemas.microsoft.com/office/powerpoint/2010/main" val="3963304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03442" y="108077"/>
            <a:ext cx="4785115" cy="923330"/>
          </a:xfrm>
          <a:prstGeom prst="rect">
            <a:avLst/>
          </a:prstGeom>
          <a:noFill/>
        </p:spPr>
        <p:txBody>
          <a:bodyPr wrap="square" rtlCol="0">
            <a:spAutoFit/>
          </a:bodyPr>
          <a:lstStyle/>
          <a:p>
            <a:r>
              <a:rPr lang="en-US" sz="5400" dirty="0">
                <a:solidFill>
                  <a:schemeClr val="bg1"/>
                </a:solidFill>
              </a:rPr>
              <a:t>Final Thoughts</a:t>
            </a:r>
          </a:p>
        </p:txBody>
      </p:sp>
      <p:sp>
        <p:nvSpPr>
          <p:cNvPr id="5" name="TextBox 4">
            <a:extLst>
              <a:ext uri="{FF2B5EF4-FFF2-40B4-BE49-F238E27FC236}">
                <a16:creationId xmlns:a16="http://schemas.microsoft.com/office/drawing/2014/main" id="{D3118244-8370-1711-6D1C-1C7889D4F50B}"/>
              </a:ext>
            </a:extLst>
          </p:cNvPr>
          <p:cNvSpPr txBox="1"/>
          <p:nvPr/>
        </p:nvSpPr>
        <p:spPr>
          <a:xfrm>
            <a:off x="277091" y="1182600"/>
            <a:ext cx="11709351" cy="3139321"/>
          </a:xfrm>
          <a:prstGeom prst="rect">
            <a:avLst/>
          </a:prstGeom>
          <a:noFill/>
        </p:spPr>
        <p:txBody>
          <a:bodyPr wrap="square" rtlCol="0">
            <a:spAutoFit/>
          </a:bodyPr>
          <a:lstStyle/>
          <a:p>
            <a:r>
              <a:rPr lang="en-US" dirty="0">
                <a:solidFill>
                  <a:schemeClr val="bg1"/>
                </a:solidFill>
              </a:rPr>
              <a:t>Star Wars is a very messy universe that is not always easy to follow, and its data is no different.  There are conflicting views on everything even within the same groups and factions, and there is an aversion to order.  Most of the time when order is mentioned in Star Wars, it is with a very negative connotation.  </a:t>
            </a:r>
          </a:p>
          <a:p>
            <a:endParaRPr lang="en-US" dirty="0">
              <a:solidFill>
                <a:schemeClr val="bg1"/>
              </a:solidFill>
            </a:endParaRPr>
          </a:p>
          <a:p>
            <a:r>
              <a:rPr lang="en-US" dirty="0" err="1">
                <a:solidFill>
                  <a:schemeClr val="bg1"/>
                </a:solidFill>
              </a:rPr>
              <a:t>Wookieepedia</a:t>
            </a:r>
            <a:r>
              <a:rPr lang="en-US" dirty="0">
                <a:solidFill>
                  <a:schemeClr val="bg1"/>
                </a:solidFill>
              </a:rPr>
              <a:t> data is no different and mirrors the views of its universe and its fans.  Being a wiki, there can be disagreements on what is allowed and what is acceptable. Two years ago, there were admins who were banned for bullying and intimidating of transpeople. </a:t>
            </a:r>
          </a:p>
          <a:p>
            <a:endParaRPr lang="en-US" dirty="0">
              <a:solidFill>
                <a:schemeClr val="bg1"/>
              </a:solidFill>
            </a:endParaRPr>
          </a:p>
          <a:p>
            <a:r>
              <a:rPr lang="en-US" dirty="0">
                <a:solidFill>
                  <a:schemeClr val="bg1"/>
                </a:solidFill>
              </a:rPr>
              <a:t>With all its problems, the data and the freedom are there, even with the ugliness. There are great fans, such as the 501</a:t>
            </a:r>
            <a:r>
              <a:rPr lang="en-US" baseline="30000" dirty="0">
                <a:solidFill>
                  <a:schemeClr val="bg1"/>
                </a:solidFill>
              </a:rPr>
              <a:t>st</a:t>
            </a:r>
            <a:r>
              <a:rPr lang="en-US" dirty="0">
                <a:solidFill>
                  <a:schemeClr val="bg1"/>
                </a:solidFill>
              </a:rPr>
              <a:t>. Star Wars tries to promote freedom, to give fans hope, to give everyone a face and a voice, even in the face of bigotry and spite. </a:t>
            </a:r>
          </a:p>
        </p:txBody>
      </p:sp>
      <p:pic>
        <p:nvPicPr>
          <p:cNvPr id="6" name="Picture 5" descr="A person with a mustache&#10;&#10;Description automatically generated with low confidence">
            <a:extLst>
              <a:ext uri="{FF2B5EF4-FFF2-40B4-BE49-F238E27FC236}">
                <a16:creationId xmlns:a16="http://schemas.microsoft.com/office/drawing/2014/main" id="{45C9F172-23B1-817C-D240-44CC99A3B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4737"/>
            <a:ext cx="3170380" cy="1783339"/>
          </a:xfrm>
          <a:prstGeom prst="rect">
            <a:avLst/>
          </a:prstGeom>
        </p:spPr>
      </p:pic>
      <p:pic>
        <p:nvPicPr>
          <p:cNvPr id="11" name="Picture 10">
            <a:extLst>
              <a:ext uri="{FF2B5EF4-FFF2-40B4-BE49-F238E27FC236}">
                <a16:creationId xmlns:a16="http://schemas.microsoft.com/office/drawing/2014/main" id="{43734DC3-A569-3BBD-FDE7-9EFFDA38C271}"/>
              </a:ext>
            </a:extLst>
          </p:cNvPr>
          <p:cNvPicPr>
            <a:picLocks noChangeAspect="1"/>
          </p:cNvPicPr>
          <p:nvPr/>
        </p:nvPicPr>
        <p:blipFill>
          <a:blip r:embed="rId4"/>
          <a:stretch>
            <a:fillRect/>
          </a:stretch>
        </p:blipFill>
        <p:spPr>
          <a:xfrm>
            <a:off x="3511544" y="4731027"/>
            <a:ext cx="4420217" cy="2048161"/>
          </a:xfrm>
          <a:prstGeom prst="rect">
            <a:avLst/>
          </a:prstGeom>
        </p:spPr>
      </p:pic>
      <p:pic>
        <p:nvPicPr>
          <p:cNvPr id="13" name="Picture 12" descr="A poster of a movie character&#10;&#10;Description automatically generated with low confidence">
            <a:extLst>
              <a:ext uri="{FF2B5EF4-FFF2-40B4-BE49-F238E27FC236}">
                <a16:creationId xmlns:a16="http://schemas.microsoft.com/office/drawing/2014/main" id="{80469E96-9D3F-F75E-E329-4F4771C69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4917" y="4701762"/>
            <a:ext cx="3671525" cy="2065233"/>
          </a:xfrm>
          <a:prstGeom prst="rect">
            <a:avLst/>
          </a:prstGeom>
        </p:spPr>
      </p:pic>
    </p:spTree>
    <p:extLst>
      <p:ext uri="{BB962C8B-B14F-4D97-AF65-F5344CB8AC3E}">
        <p14:creationId xmlns:p14="http://schemas.microsoft.com/office/powerpoint/2010/main" val="2833654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03442" y="108077"/>
            <a:ext cx="4785115" cy="923330"/>
          </a:xfrm>
          <a:prstGeom prst="rect">
            <a:avLst/>
          </a:prstGeom>
          <a:noFill/>
        </p:spPr>
        <p:txBody>
          <a:bodyPr wrap="square" rtlCol="0">
            <a:spAutoFit/>
          </a:bodyPr>
          <a:lstStyle/>
          <a:p>
            <a:r>
              <a:rPr lang="en-US" sz="5400" dirty="0">
                <a:solidFill>
                  <a:schemeClr val="bg1"/>
                </a:solidFill>
              </a:rPr>
              <a:t>Final Thoughts</a:t>
            </a:r>
          </a:p>
        </p:txBody>
      </p:sp>
      <p:pic>
        <p:nvPicPr>
          <p:cNvPr id="3" name="Picture 2" descr="A group of people standing on a stage&#10;&#10;Description automatically generated with medium confidence">
            <a:extLst>
              <a:ext uri="{FF2B5EF4-FFF2-40B4-BE49-F238E27FC236}">
                <a16:creationId xmlns:a16="http://schemas.microsoft.com/office/drawing/2014/main" id="{8EEB1130-005C-C639-B602-DD8CB9C8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64" y="1031407"/>
            <a:ext cx="4514850" cy="2333625"/>
          </a:xfrm>
          <a:prstGeom prst="rect">
            <a:avLst/>
          </a:prstGeom>
        </p:spPr>
      </p:pic>
      <p:pic>
        <p:nvPicPr>
          <p:cNvPr id="9" name="Picture 8" descr="A picture containing human face, person, clothing, portrait&#10;&#10;Description automatically generated">
            <a:extLst>
              <a:ext uri="{FF2B5EF4-FFF2-40B4-BE49-F238E27FC236}">
                <a16:creationId xmlns:a16="http://schemas.microsoft.com/office/drawing/2014/main" id="{FE9B693A-5B7F-1A6D-8C99-B0F7829EC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64" y="3855189"/>
            <a:ext cx="4514850" cy="2257425"/>
          </a:xfrm>
          <a:prstGeom prst="rect">
            <a:avLst/>
          </a:prstGeom>
        </p:spPr>
      </p:pic>
      <p:sp>
        <p:nvSpPr>
          <p:cNvPr id="10" name="TextBox 9">
            <a:extLst>
              <a:ext uri="{FF2B5EF4-FFF2-40B4-BE49-F238E27FC236}">
                <a16:creationId xmlns:a16="http://schemas.microsoft.com/office/drawing/2014/main" id="{E428CD41-DC05-BB2D-ACC9-CDAEF74B707F}"/>
              </a:ext>
            </a:extLst>
          </p:cNvPr>
          <p:cNvSpPr txBox="1"/>
          <p:nvPr/>
        </p:nvSpPr>
        <p:spPr>
          <a:xfrm>
            <a:off x="5039919" y="2340443"/>
            <a:ext cx="5458691" cy="1754326"/>
          </a:xfrm>
          <a:prstGeom prst="rect">
            <a:avLst/>
          </a:prstGeom>
          <a:noFill/>
        </p:spPr>
        <p:txBody>
          <a:bodyPr wrap="square" rtlCol="0">
            <a:spAutoFit/>
          </a:bodyPr>
          <a:lstStyle/>
          <a:p>
            <a:r>
              <a:rPr lang="en-US" dirty="0">
                <a:solidFill>
                  <a:schemeClr val="bg1"/>
                </a:solidFill>
              </a:rPr>
              <a:t>Both universes are a lot of fun. Both datasets are useable. However, I believe the Star Wars universe and data have more to use and allow for a greater degree of freedom in exploration and discovery of its universe. While it is much more challenging, I believe the struggles can inspire and provide hope.</a:t>
            </a:r>
          </a:p>
        </p:txBody>
      </p:sp>
    </p:spTree>
    <p:extLst>
      <p:ext uri="{BB962C8B-B14F-4D97-AF65-F5344CB8AC3E}">
        <p14:creationId xmlns:p14="http://schemas.microsoft.com/office/powerpoint/2010/main" val="1797833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4387272" y="0"/>
            <a:ext cx="3269673" cy="923330"/>
          </a:xfrm>
          <a:prstGeom prst="rect">
            <a:avLst/>
          </a:prstGeom>
          <a:noFill/>
        </p:spPr>
        <p:txBody>
          <a:bodyPr wrap="square" rtlCol="0">
            <a:spAutoFit/>
          </a:bodyPr>
          <a:lstStyle/>
          <a:p>
            <a:r>
              <a:rPr lang="en-US" sz="5400" dirty="0">
                <a:solidFill>
                  <a:schemeClr val="bg1"/>
                </a:solidFill>
              </a:rPr>
              <a:t>Challenges </a:t>
            </a:r>
          </a:p>
        </p:txBody>
      </p:sp>
      <p:sp>
        <p:nvSpPr>
          <p:cNvPr id="5" name="TextBox 4">
            <a:extLst>
              <a:ext uri="{FF2B5EF4-FFF2-40B4-BE49-F238E27FC236}">
                <a16:creationId xmlns:a16="http://schemas.microsoft.com/office/drawing/2014/main" id="{818D57BC-F5DD-C1BD-5292-F4CBE303C8A1}"/>
              </a:ext>
            </a:extLst>
          </p:cNvPr>
          <p:cNvSpPr txBox="1"/>
          <p:nvPr/>
        </p:nvSpPr>
        <p:spPr>
          <a:xfrm>
            <a:off x="1856509" y="2660073"/>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Very categorized</a:t>
            </a:r>
          </a:p>
          <a:p>
            <a:pPr marL="285750" indent="-285750">
              <a:buFont typeface="Arial" panose="020B0604020202020204" pitchFamily="34" charset="0"/>
              <a:buChar char="•"/>
            </a:pPr>
            <a:r>
              <a:rPr lang="en-US" dirty="0">
                <a:solidFill>
                  <a:schemeClr val="bg1"/>
                </a:solidFill>
              </a:rPr>
              <a:t>Often </a:t>
            </a:r>
            <a:r>
              <a:rPr lang="en-US" dirty="0" err="1">
                <a:solidFill>
                  <a:schemeClr val="bg1"/>
                </a:solidFill>
              </a:rPr>
              <a:t>booleans</a:t>
            </a:r>
            <a:r>
              <a:rPr lang="en-US" dirty="0">
                <a:solidFill>
                  <a:schemeClr val="bg1"/>
                </a:solidFill>
              </a:rPr>
              <a:t> only</a:t>
            </a:r>
          </a:p>
          <a:p>
            <a:pPr marL="285750" indent="-285750">
              <a:buFont typeface="Arial" panose="020B0604020202020204" pitchFamily="34" charset="0"/>
              <a:buChar char="•"/>
            </a:pPr>
            <a:r>
              <a:rPr lang="en-US" dirty="0">
                <a:solidFill>
                  <a:schemeClr val="bg1"/>
                </a:solidFill>
              </a:rPr>
              <a:t>Available for few entries</a:t>
            </a:r>
          </a:p>
          <a:p>
            <a:pPr marL="285750" indent="-285750">
              <a:buFont typeface="Arial" panose="020B0604020202020204" pitchFamily="34" charset="0"/>
              <a:buChar char="•"/>
            </a:pPr>
            <a:r>
              <a:rPr lang="en-US" dirty="0">
                <a:solidFill>
                  <a:schemeClr val="bg1"/>
                </a:solidFill>
              </a:rPr>
              <a:t>Initial STAPI Install Difficulty</a:t>
            </a:r>
          </a:p>
        </p:txBody>
      </p:sp>
      <p:sp>
        <p:nvSpPr>
          <p:cNvPr id="6" name="TextBox 5">
            <a:extLst>
              <a:ext uri="{FF2B5EF4-FFF2-40B4-BE49-F238E27FC236}">
                <a16:creationId xmlns:a16="http://schemas.microsoft.com/office/drawing/2014/main" id="{B6A280AC-2864-6A83-217A-53F056DAD750}"/>
              </a:ext>
            </a:extLst>
          </p:cNvPr>
          <p:cNvSpPr txBox="1"/>
          <p:nvPr/>
        </p:nvSpPr>
        <p:spPr>
          <a:xfrm>
            <a:off x="6636326" y="2660072"/>
            <a:ext cx="3959401" cy="2123658"/>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Very Descriptive </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Lack of Consistency</a:t>
            </a:r>
          </a:p>
          <a:p>
            <a:pPr marL="285750" indent="-285750">
              <a:buFont typeface="Arial" panose="020B0604020202020204" pitchFamily="34" charset="0"/>
              <a:buChar char="•"/>
            </a:pPr>
            <a:r>
              <a:rPr lang="en-US" dirty="0">
                <a:solidFill>
                  <a:schemeClr val="bg1"/>
                </a:solidFill>
              </a:rPr>
              <a:t>Fan Wiki</a:t>
            </a:r>
          </a:p>
          <a:p>
            <a:pPr marL="285750" indent="-285750">
              <a:buFont typeface="Arial" panose="020B0604020202020204" pitchFamily="34" charset="0"/>
              <a:buChar char="•"/>
            </a:pPr>
            <a:r>
              <a:rPr lang="en-US" dirty="0">
                <a:solidFill>
                  <a:schemeClr val="bg1"/>
                </a:solidFill>
              </a:rPr>
              <a:t>Trial and Error for Loops and Data</a:t>
            </a:r>
          </a:p>
          <a:p>
            <a:endParaRPr lang="en-US" dirty="0">
              <a:solidFill>
                <a:schemeClr val="bg1"/>
              </a:solidFill>
            </a:endParaRPr>
          </a:p>
        </p:txBody>
      </p:sp>
    </p:spTree>
    <p:extLst>
      <p:ext uri="{BB962C8B-B14F-4D97-AF65-F5344CB8AC3E}">
        <p14:creationId xmlns:p14="http://schemas.microsoft.com/office/powerpoint/2010/main" val="4139602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descr="A picture containing constellation, space, galaxy, astronomy&#10;&#10;Description automatically generated">
            <a:extLst>
              <a:ext uri="{FF2B5EF4-FFF2-40B4-BE49-F238E27FC236}">
                <a16:creationId xmlns:a16="http://schemas.microsoft.com/office/drawing/2014/main" id="{9101802F-1B5E-365A-84A2-9447C4A4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67"/>
            <a:ext cx="12192000" cy="6858000"/>
          </a:xfrm>
          <a:prstGeom prst="rect">
            <a:avLst/>
          </a:prstGeom>
        </p:spPr>
      </p:pic>
      <p:sp>
        <p:nvSpPr>
          <p:cNvPr id="2" name="TextBox 1">
            <a:extLst>
              <a:ext uri="{FF2B5EF4-FFF2-40B4-BE49-F238E27FC236}">
                <a16:creationId xmlns:a16="http://schemas.microsoft.com/office/drawing/2014/main" id="{AB2C7714-408C-377D-1BA9-9D9BF5F2A384}"/>
              </a:ext>
            </a:extLst>
          </p:cNvPr>
          <p:cNvSpPr txBox="1"/>
          <p:nvPr/>
        </p:nvSpPr>
        <p:spPr>
          <a:xfrm>
            <a:off x="2686640" y="0"/>
            <a:ext cx="6796726" cy="923330"/>
          </a:xfrm>
          <a:prstGeom prst="rect">
            <a:avLst/>
          </a:prstGeom>
          <a:noFill/>
        </p:spPr>
        <p:txBody>
          <a:bodyPr wrap="square" rtlCol="0">
            <a:spAutoFit/>
          </a:bodyPr>
          <a:lstStyle/>
          <a:p>
            <a:r>
              <a:rPr lang="en-US" sz="5400" dirty="0">
                <a:solidFill>
                  <a:schemeClr val="bg1"/>
                </a:solidFill>
              </a:rPr>
              <a:t>Universe Differences</a:t>
            </a:r>
          </a:p>
        </p:txBody>
      </p:sp>
      <p:pic>
        <p:nvPicPr>
          <p:cNvPr id="4" name="Picture 3" descr="A picture containing human face, clothing, cartoon, person&#10;&#10;Description automatically generated">
            <a:extLst>
              <a:ext uri="{FF2B5EF4-FFF2-40B4-BE49-F238E27FC236}">
                <a16:creationId xmlns:a16="http://schemas.microsoft.com/office/drawing/2014/main" id="{E433948B-5071-183A-5F0F-7BA20EC90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586" y="3587617"/>
            <a:ext cx="4037814" cy="2351988"/>
          </a:xfrm>
          <a:prstGeom prst="rect">
            <a:avLst/>
          </a:prstGeom>
        </p:spPr>
      </p:pic>
      <p:pic>
        <p:nvPicPr>
          <p:cNvPr id="6" name="Picture 5" descr="A picture containing text, poster, fiction, book&#10;&#10;Description automatically generated">
            <a:extLst>
              <a:ext uri="{FF2B5EF4-FFF2-40B4-BE49-F238E27FC236}">
                <a16:creationId xmlns:a16="http://schemas.microsoft.com/office/drawing/2014/main" id="{3D1BB27A-22E6-A8A7-424F-092294DFB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430" y="3587616"/>
            <a:ext cx="3848485" cy="2351989"/>
          </a:xfrm>
          <a:prstGeom prst="rect">
            <a:avLst/>
          </a:prstGeom>
        </p:spPr>
      </p:pic>
      <p:sp>
        <p:nvSpPr>
          <p:cNvPr id="7" name="TextBox 6">
            <a:extLst>
              <a:ext uri="{FF2B5EF4-FFF2-40B4-BE49-F238E27FC236}">
                <a16:creationId xmlns:a16="http://schemas.microsoft.com/office/drawing/2014/main" id="{A6115742-3247-C8FE-4E91-B60266395CAE}"/>
              </a:ext>
            </a:extLst>
          </p:cNvPr>
          <p:cNvSpPr txBox="1"/>
          <p:nvPr/>
        </p:nvSpPr>
        <p:spPr>
          <a:xfrm>
            <a:off x="3204740" y="1745203"/>
            <a:ext cx="2082503" cy="1569660"/>
          </a:xfrm>
          <a:prstGeom prst="rect">
            <a:avLst/>
          </a:prstGeom>
          <a:noFill/>
        </p:spPr>
        <p:txBody>
          <a:bodyPr wrap="square" rtlCol="0">
            <a:spAutoFit/>
          </a:bodyPr>
          <a:lstStyle/>
          <a:p>
            <a:r>
              <a:rPr lang="en-US" sz="2400" dirty="0">
                <a:solidFill>
                  <a:schemeClr val="bg1"/>
                </a:solidFill>
              </a:rPr>
              <a:t>Star Trek:</a:t>
            </a:r>
          </a:p>
          <a:p>
            <a:pPr marL="285750" indent="-285750">
              <a:buFont typeface="Arial" panose="020B0604020202020204" pitchFamily="34" charset="0"/>
              <a:buChar char="•"/>
            </a:pPr>
            <a:r>
              <a:rPr lang="en-US" dirty="0">
                <a:solidFill>
                  <a:schemeClr val="bg1"/>
                </a:solidFill>
              </a:rPr>
              <a:t>Clean</a:t>
            </a:r>
          </a:p>
          <a:p>
            <a:pPr marL="285750" indent="-285750">
              <a:buFont typeface="Arial" panose="020B0604020202020204" pitchFamily="34" charset="0"/>
              <a:buChar char="•"/>
            </a:pPr>
            <a:r>
              <a:rPr lang="en-US" dirty="0">
                <a:solidFill>
                  <a:schemeClr val="bg1"/>
                </a:solidFill>
              </a:rPr>
              <a:t>Orderly</a:t>
            </a:r>
          </a:p>
          <a:p>
            <a:pPr marL="285750" indent="-285750">
              <a:buFont typeface="Arial" panose="020B0604020202020204" pitchFamily="34" charset="0"/>
              <a:buChar char="•"/>
            </a:pPr>
            <a:r>
              <a:rPr lang="en-US" dirty="0">
                <a:solidFill>
                  <a:schemeClr val="bg1"/>
                </a:solidFill>
              </a:rPr>
              <a:t>Categorized</a:t>
            </a:r>
          </a:p>
          <a:p>
            <a:pPr marL="285750" indent="-285750">
              <a:buFont typeface="Arial" panose="020B0604020202020204" pitchFamily="34" charset="0"/>
              <a:buChar char="•"/>
            </a:pPr>
            <a:r>
              <a:rPr lang="en-US" dirty="0">
                <a:solidFill>
                  <a:schemeClr val="bg1"/>
                </a:solidFill>
              </a:rPr>
              <a:t>Pseudo-Scientific</a:t>
            </a:r>
          </a:p>
        </p:txBody>
      </p:sp>
      <p:sp>
        <p:nvSpPr>
          <p:cNvPr id="8" name="TextBox 7">
            <a:extLst>
              <a:ext uri="{FF2B5EF4-FFF2-40B4-BE49-F238E27FC236}">
                <a16:creationId xmlns:a16="http://schemas.microsoft.com/office/drawing/2014/main" id="{A143DF73-6BB2-B6DF-4B63-69446B820676}"/>
              </a:ext>
            </a:extLst>
          </p:cNvPr>
          <p:cNvSpPr txBox="1"/>
          <p:nvPr/>
        </p:nvSpPr>
        <p:spPr>
          <a:xfrm>
            <a:off x="7360695" y="1674674"/>
            <a:ext cx="1772850" cy="1846659"/>
          </a:xfrm>
          <a:prstGeom prst="rect">
            <a:avLst/>
          </a:prstGeom>
          <a:noFill/>
        </p:spPr>
        <p:txBody>
          <a:bodyPr wrap="square" rtlCol="0">
            <a:spAutoFit/>
          </a:bodyPr>
          <a:lstStyle/>
          <a:p>
            <a:r>
              <a:rPr lang="en-US" sz="2400" dirty="0">
                <a:solidFill>
                  <a:schemeClr val="bg1"/>
                </a:solidFill>
              </a:rPr>
              <a:t>Star Wars:</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Diverse</a:t>
            </a:r>
          </a:p>
          <a:p>
            <a:pPr marL="285750" indent="-285750">
              <a:buFont typeface="Arial" panose="020B0604020202020204" pitchFamily="34" charset="0"/>
              <a:buChar char="•"/>
            </a:pPr>
            <a:r>
              <a:rPr lang="en-US" dirty="0">
                <a:solidFill>
                  <a:schemeClr val="bg1"/>
                </a:solidFill>
              </a:rPr>
              <a:t>Descriptive</a:t>
            </a:r>
          </a:p>
          <a:p>
            <a:pPr marL="285750" indent="-285750">
              <a:buFont typeface="Arial" panose="020B0604020202020204" pitchFamily="34" charset="0"/>
              <a:buChar char="•"/>
            </a:pPr>
            <a:r>
              <a:rPr lang="en-US" dirty="0">
                <a:solidFill>
                  <a:schemeClr val="bg1"/>
                </a:solidFill>
              </a:rPr>
              <a:t>Spiritual</a:t>
            </a:r>
          </a:p>
          <a:p>
            <a:endParaRPr lang="en-US" dirty="0"/>
          </a:p>
        </p:txBody>
      </p:sp>
    </p:spTree>
    <p:extLst>
      <p:ext uri="{BB962C8B-B14F-4D97-AF65-F5344CB8AC3E}">
        <p14:creationId xmlns:p14="http://schemas.microsoft.com/office/powerpoint/2010/main" val="403674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Character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1819374" y="1477531"/>
            <a:ext cx="3549620" cy="3231654"/>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Many fields to categorize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Gender</a:t>
            </a:r>
          </a:p>
          <a:p>
            <a:pPr marL="285750" indent="-285750">
              <a:buFont typeface="Arial" panose="020B0604020202020204" pitchFamily="34" charset="0"/>
              <a:buChar char="•"/>
            </a:pPr>
            <a:r>
              <a:rPr lang="en-US" dirty="0">
                <a:solidFill>
                  <a:schemeClr val="bg1"/>
                </a:solidFill>
              </a:rPr>
              <a:t>Height</a:t>
            </a:r>
          </a:p>
          <a:p>
            <a:pPr marL="285750" indent="-285750">
              <a:buFont typeface="Arial" panose="020B0604020202020204" pitchFamily="34" charset="0"/>
              <a:buChar char="•"/>
            </a:pPr>
            <a:r>
              <a:rPr lang="en-US" dirty="0">
                <a:solidFill>
                  <a:schemeClr val="bg1"/>
                </a:solidFill>
              </a:rPr>
              <a:t>Weight</a:t>
            </a:r>
          </a:p>
          <a:p>
            <a:pPr marL="285750" indent="-285750">
              <a:buFont typeface="Arial" panose="020B0604020202020204" pitchFamily="34" charset="0"/>
              <a:buChar char="•"/>
            </a:pPr>
            <a:r>
              <a:rPr lang="en-US" dirty="0">
                <a:solidFill>
                  <a:schemeClr val="bg1"/>
                </a:solidFill>
              </a:rPr>
              <a:t>Blood Type</a:t>
            </a:r>
          </a:p>
          <a:p>
            <a:pPr marL="285750" indent="-285750">
              <a:buFont typeface="Arial" panose="020B0604020202020204" pitchFamily="34" charset="0"/>
              <a:buChar char="•"/>
            </a:pPr>
            <a:r>
              <a:rPr lang="en-US" dirty="0">
                <a:solidFill>
                  <a:schemeClr val="bg1"/>
                </a:solidFill>
              </a:rPr>
              <a:t>Mirror/Alternate Reality/Fictional</a:t>
            </a:r>
          </a:p>
          <a:p>
            <a:r>
              <a:rPr lang="en-US" dirty="0">
                <a:solidFill>
                  <a:schemeClr val="bg1"/>
                </a:solidFill>
              </a:rPr>
              <a:t>Most of these fields are blank. </a:t>
            </a:r>
          </a:p>
          <a:p>
            <a:r>
              <a:rPr lang="en-US" dirty="0">
                <a:solidFill>
                  <a:schemeClr val="bg1"/>
                </a:solidFill>
              </a:rPr>
              <a:t>No other physical descriptions.</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3231654"/>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to describe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Gender</a:t>
            </a:r>
          </a:p>
          <a:p>
            <a:pPr marL="285750" indent="-285750">
              <a:buFont typeface="Arial" panose="020B0604020202020204" pitchFamily="34" charset="0"/>
              <a:buChar char="•"/>
            </a:pPr>
            <a:r>
              <a:rPr lang="en-US" dirty="0">
                <a:solidFill>
                  <a:schemeClr val="bg1"/>
                </a:solidFill>
              </a:rPr>
              <a:t>Height</a:t>
            </a:r>
          </a:p>
          <a:p>
            <a:pPr marL="285750" indent="-285750">
              <a:buFont typeface="Arial" panose="020B0604020202020204" pitchFamily="34" charset="0"/>
              <a:buChar char="•"/>
            </a:pPr>
            <a:r>
              <a:rPr lang="en-US" dirty="0">
                <a:solidFill>
                  <a:schemeClr val="bg1"/>
                </a:solidFill>
              </a:rPr>
              <a:t>Weight</a:t>
            </a:r>
          </a:p>
          <a:p>
            <a:pPr marL="285750" indent="-285750">
              <a:buFont typeface="Arial" panose="020B0604020202020204" pitchFamily="34" charset="0"/>
              <a:buChar char="•"/>
            </a:pPr>
            <a:r>
              <a:rPr lang="en-US" dirty="0">
                <a:solidFill>
                  <a:schemeClr val="bg1"/>
                </a:solidFill>
              </a:rPr>
              <a:t>Species</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Affiliation</a:t>
            </a:r>
          </a:p>
          <a:p>
            <a:r>
              <a:rPr lang="en-US" dirty="0">
                <a:solidFill>
                  <a:schemeClr val="bg1"/>
                </a:solidFill>
              </a:rPr>
              <a:t>Most of the descriptions are difficult to group, often sub-dictionaries.</a:t>
            </a:r>
          </a:p>
        </p:txBody>
      </p:sp>
    </p:spTree>
    <p:extLst>
      <p:ext uri="{BB962C8B-B14F-4D97-AF65-F5344CB8AC3E}">
        <p14:creationId xmlns:p14="http://schemas.microsoft.com/office/powerpoint/2010/main" val="2080838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456264" y="2518510"/>
            <a:ext cx="5805182" cy="1323439"/>
          </a:xfrm>
          <a:prstGeom prst="rect">
            <a:avLst/>
          </a:prstGeom>
          <a:noFill/>
        </p:spPr>
        <p:txBody>
          <a:bodyPr wrap="square" rtlCol="0">
            <a:spAutoFit/>
          </a:bodyPr>
          <a:lstStyle/>
          <a:p>
            <a:r>
              <a:rPr lang="en-US" sz="8000" dirty="0">
                <a:solidFill>
                  <a:schemeClr val="bg1"/>
                </a:solidFill>
              </a:rPr>
              <a:t>Characters</a:t>
            </a:r>
          </a:p>
        </p:txBody>
      </p:sp>
    </p:spTree>
    <p:extLst>
      <p:ext uri="{BB962C8B-B14F-4D97-AF65-F5344CB8AC3E}">
        <p14:creationId xmlns:p14="http://schemas.microsoft.com/office/powerpoint/2010/main" val="350779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 y="-92364"/>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Character Data </a:t>
            </a:r>
          </a:p>
        </p:txBody>
      </p:sp>
      <p:sp>
        <p:nvSpPr>
          <p:cNvPr id="6" name="TextBox 5">
            <a:extLst>
              <a:ext uri="{FF2B5EF4-FFF2-40B4-BE49-F238E27FC236}">
                <a16:creationId xmlns:a16="http://schemas.microsoft.com/office/drawing/2014/main" id="{B6A280AC-2864-6A83-217A-53F056DAD750}"/>
              </a:ext>
            </a:extLst>
          </p:cNvPr>
          <p:cNvSpPr txBox="1"/>
          <p:nvPr/>
        </p:nvSpPr>
        <p:spPr>
          <a:xfrm>
            <a:off x="1433825" y="4891010"/>
            <a:ext cx="9236364" cy="1708160"/>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2000" dirty="0">
                <a:solidFill>
                  <a:schemeClr val="bg1"/>
                </a:solidFill>
              </a:rPr>
              <a:t>Both Universes had similar character counts ~ 7000+</a:t>
            </a:r>
          </a:p>
          <a:p>
            <a:pPr marL="285750" indent="-228600">
              <a:lnSpc>
                <a:spcPct val="90000"/>
              </a:lnSpc>
              <a:spcAft>
                <a:spcPts val="600"/>
              </a:spcAft>
              <a:buFont typeface="Arial" panose="020B0604020202020204" pitchFamily="34" charset="0"/>
              <a:buChar char="•"/>
            </a:pPr>
            <a:r>
              <a:rPr lang="en-US" sz="2000" dirty="0">
                <a:solidFill>
                  <a:schemeClr val="bg1"/>
                </a:solidFill>
              </a:rPr>
              <a:t>Both universes have twice as many male as female characters.</a:t>
            </a:r>
          </a:p>
          <a:p>
            <a:pPr marL="285750" indent="-228600">
              <a:lnSpc>
                <a:spcPct val="90000"/>
              </a:lnSpc>
              <a:spcAft>
                <a:spcPts val="600"/>
              </a:spcAft>
              <a:buFont typeface="Arial" panose="020B0604020202020204" pitchFamily="34" charset="0"/>
              <a:buChar char="•"/>
            </a:pPr>
            <a:r>
              <a:rPr lang="en-US" sz="2000" dirty="0">
                <a:solidFill>
                  <a:schemeClr val="bg1"/>
                </a:solidFill>
              </a:rPr>
              <a:t>Star Wars has Non-binary characters.</a:t>
            </a:r>
          </a:p>
          <a:p>
            <a:pPr marL="285750" indent="-228600">
              <a:lnSpc>
                <a:spcPct val="90000"/>
              </a:lnSpc>
              <a:spcAft>
                <a:spcPts val="600"/>
              </a:spcAft>
              <a:buFont typeface="Arial" panose="020B0604020202020204" pitchFamily="34" charset="0"/>
              <a:buChar char="•"/>
            </a:pPr>
            <a:r>
              <a:rPr lang="en-US" sz="2000" dirty="0">
                <a:solidFill>
                  <a:schemeClr val="bg1"/>
                </a:solidFill>
              </a:rPr>
              <a:t>Star Trek has mostly non-described characters. We do not know if this is because it is not known or if it is because it cannot be categorized.</a:t>
            </a:r>
          </a:p>
        </p:txBody>
      </p:sp>
      <p:pic>
        <p:nvPicPr>
          <p:cNvPr id="5" name="Picture 4" descr="A picture containing text, screenshot, diagram, plot&#10;&#10;Description automatically generated">
            <a:extLst>
              <a:ext uri="{FF2B5EF4-FFF2-40B4-BE49-F238E27FC236}">
                <a16:creationId xmlns:a16="http://schemas.microsoft.com/office/drawing/2014/main" id="{3D06BD22-0715-8B7C-8F0D-EC48EB958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36" y="1029778"/>
            <a:ext cx="4384414" cy="3754779"/>
          </a:xfrm>
          <a:prstGeom prst="rect">
            <a:avLst/>
          </a:prstGeom>
        </p:spPr>
      </p:pic>
      <p:pic>
        <p:nvPicPr>
          <p:cNvPr id="10" name="Picture 9" descr="A picture containing text, screenshot, diagram, plot&#10;&#10;Description automatically generated">
            <a:extLst>
              <a:ext uri="{FF2B5EF4-FFF2-40B4-BE49-F238E27FC236}">
                <a16:creationId xmlns:a16="http://schemas.microsoft.com/office/drawing/2014/main" id="{0E42FF84-8D8F-3BD0-ABE3-D5CBE5714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708" y="1029778"/>
            <a:ext cx="4228684" cy="3754779"/>
          </a:xfrm>
          <a:prstGeom prst="rect">
            <a:avLst/>
          </a:prstGeom>
        </p:spPr>
      </p:pic>
    </p:spTree>
    <p:extLst>
      <p:ext uri="{BB962C8B-B14F-4D97-AF65-F5344CB8AC3E}">
        <p14:creationId xmlns:p14="http://schemas.microsoft.com/office/powerpoint/2010/main" val="3428281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1" name="Picture 10" descr="A picture containing constellation, space, galaxy, astronomy&#10;&#10;Description automatically generated">
            <a:extLst>
              <a:ext uri="{FF2B5EF4-FFF2-40B4-BE49-F238E27FC236}">
                <a16:creationId xmlns:a16="http://schemas.microsoft.com/office/drawing/2014/main" id="{18B45E35-9EE0-2DC2-72E8-07978E148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152073" y="0"/>
            <a:ext cx="7666181" cy="923330"/>
          </a:xfrm>
          <a:prstGeom prst="rect">
            <a:avLst/>
          </a:prstGeom>
          <a:noFill/>
        </p:spPr>
        <p:txBody>
          <a:bodyPr wrap="square" rtlCol="0">
            <a:spAutoFit/>
          </a:bodyPr>
          <a:lstStyle/>
          <a:p>
            <a:r>
              <a:rPr lang="en-US" sz="5400" dirty="0">
                <a:solidFill>
                  <a:schemeClr val="bg1"/>
                </a:solidFill>
              </a:rPr>
              <a:t>Character Height Averages </a:t>
            </a:r>
          </a:p>
        </p:txBody>
      </p:sp>
      <p:sp>
        <p:nvSpPr>
          <p:cNvPr id="12" name="TextBox 11">
            <a:extLst>
              <a:ext uri="{FF2B5EF4-FFF2-40B4-BE49-F238E27FC236}">
                <a16:creationId xmlns:a16="http://schemas.microsoft.com/office/drawing/2014/main" id="{96F85481-C85E-6BEF-99CF-9D6300FC354C}"/>
              </a:ext>
            </a:extLst>
          </p:cNvPr>
          <p:cNvSpPr txBox="1"/>
          <p:nvPr/>
        </p:nvSpPr>
        <p:spPr>
          <a:xfrm>
            <a:off x="749975" y="1550919"/>
            <a:ext cx="422842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male characters average over 2 meters tall, while female characters average just over 1.5 meters tall.</a:t>
            </a:r>
          </a:p>
          <a:p>
            <a:pPr marL="285750" indent="-285750">
              <a:buFont typeface="Arial" panose="020B0604020202020204" pitchFamily="34" charset="0"/>
              <a:buChar char="•"/>
            </a:pPr>
            <a:r>
              <a:rPr lang="en-US" sz="2400" dirty="0">
                <a:solidFill>
                  <a:schemeClr val="bg1"/>
                </a:solidFill>
              </a:rPr>
              <a:t>Star Wars male characters average around 1.8 meters and female characters average 1.7 meters.</a:t>
            </a:r>
          </a:p>
        </p:txBody>
      </p:sp>
      <p:pic>
        <p:nvPicPr>
          <p:cNvPr id="6" name="Picture 5" descr="A picture containing text, screenshot, diagram, plot&#10;&#10;Description automatically generated">
            <a:extLst>
              <a:ext uri="{FF2B5EF4-FFF2-40B4-BE49-F238E27FC236}">
                <a16:creationId xmlns:a16="http://schemas.microsoft.com/office/drawing/2014/main" id="{843BAE62-9572-8D2A-0D83-70DC00DE2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945" y="1087811"/>
            <a:ext cx="6545971" cy="4998952"/>
          </a:xfrm>
          <a:prstGeom prst="rect">
            <a:avLst/>
          </a:prstGeom>
        </p:spPr>
      </p:pic>
    </p:spTree>
    <p:extLst>
      <p:ext uri="{BB962C8B-B14F-4D97-AF65-F5344CB8AC3E}">
        <p14:creationId xmlns:p14="http://schemas.microsoft.com/office/powerpoint/2010/main" val="2822804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1683</Words>
  <Application>Microsoft Office PowerPoint</Application>
  <PresentationFormat>Widescreen</PresentationFormat>
  <Paragraphs>235</Paragraphs>
  <Slides>33</Slides>
  <Notes>0</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Calibri</vt:lpstr>
      <vt:lpstr>Calibri Light</vt:lpstr>
      <vt:lpstr>Office Theme</vt:lpstr>
      <vt:lpstr>Star Trek VS Star Wars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Trek VS Star Wars</dc:title>
  <dc:creator>John Ward</dc:creator>
  <cp:lastModifiedBy>John Ward</cp:lastModifiedBy>
  <cp:revision>42</cp:revision>
  <dcterms:created xsi:type="dcterms:W3CDTF">2023-06-22T01:38:30Z</dcterms:created>
  <dcterms:modified xsi:type="dcterms:W3CDTF">2023-06-27T02:15:28Z</dcterms:modified>
</cp:coreProperties>
</file>